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8" r:id="rId2"/>
    <p:sldId id="494" r:id="rId3"/>
    <p:sldId id="495" r:id="rId4"/>
    <p:sldId id="496" r:id="rId5"/>
    <p:sldId id="541" r:id="rId6"/>
    <p:sldId id="545" r:id="rId7"/>
    <p:sldId id="547" r:id="rId8"/>
    <p:sldId id="550" r:id="rId9"/>
    <p:sldId id="565" r:id="rId10"/>
    <p:sldId id="552" r:id="rId11"/>
    <p:sldId id="553" r:id="rId12"/>
    <p:sldId id="554" r:id="rId13"/>
    <p:sldId id="568" r:id="rId14"/>
    <p:sldId id="564" r:id="rId15"/>
    <p:sldId id="544" r:id="rId16"/>
    <p:sldId id="509" r:id="rId17"/>
    <p:sldId id="561" r:id="rId18"/>
    <p:sldId id="426" r:id="rId19"/>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LL Guillaume" initials="DG" lastIdx="1" clrIdx="0">
    <p:extLst>
      <p:ext uri="{19B8F6BF-5375-455C-9EA6-DF929625EA0E}">
        <p15:presenceInfo xmlns:p15="http://schemas.microsoft.com/office/powerpoint/2012/main" userId="S-1-5-21-3163637644-1603862540-193579974-52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5E606F"/>
    <a:srgbClr val="920000"/>
    <a:srgbClr val="808080"/>
    <a:srgbClr val="4F7A20"/>
    <a:srgbClr val="C85F00"/>
    <a:srgbClr val="4D4D4D"/>
    <a:srgbClr val="323232"/>
    <a:srgbClr val="5A8B25"/>
    <a:srgbClr val="A49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2701" autoAdjust="0"/>
  </p:normalViewPr>
  <p:slideViewPr>
    <p:cSldViewPr snapToGrid="0">
      <p:cViewPr varScale="1">
        <p:scale>
          <a:sx n="88" d="100"/>
          <a:sy n="88" d="100"/>
        </p:scale>
        <p:origin x="264" y="62"/>
      </p:cViewPr>
      <p:guideLst>
        <p:guide orient="horz" pos="1003"/>
        <p:guide pos="3840"/>
      </p:guideLst>
    </p:cSldViewPr>
  </p:slideViewPr>
  <p:outlineViewPr>
    <p:cViewPr>
      <p:scale>
        <a:sx n="33" d="100"/>
        <a:sy n="33" d="100"/>
      </p:scale>
      <p:origin x="0" y="-140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096"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kassara\AppData\Local\Microsoft\Windows\INetCache\Content.Outlook\C58HWSCR\GrapheCons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b="1" dirty="0" smtClean="0"/>
              <a:t>Consommation</a:t>
            </a:r>
            <a:r>
              <a:rPr lang="fr-FR" sz="1100" b="1" baseline="0" dirty="0" smtClean="0"/>
              <a:t> </a:t>
            </a:r>
            <a:r>
              <a:rPr lang="fr-FR" sz="1100" b="1" baseline="0" dirty="0"/>
              <a:t>annuelle d'électricité (P2G inclus)</a:t>
            </a:r>
          </a:p>
        </c:rich>
      </c:tx>
      <c:layout>
        <c:manualLayout>
          <c:xMode val="edge"/>
          <c:yMode val="edge"/>
          <c:x val="0.20759838054169691"/>
          <c:y val="0.1034552421667275"/>
        </c:manualLayout>
      </c:layout>
      <c:overlay val="0"/>
      <c:spPr>
        <a:noFill/>
        <a:ln>
          <a:noFill/>
        </a:ln>
        <a:effectLst/>
      </c:spPr>
    </c:title>
    <c:autoTitleDeleted val="0"/>
    <c:plotArea>
      <c:layout/>
      <c:lineChart>
        <c:grouping val="standard"/>
        <c:varyColors val="0"/>
        <c:ser>
          <c:idx val="0"/>
          <c:order val="0"/>
          <c:tx>
            <c:strRef>
              <c:f>Feuil1!$C$40</c:f>
              <c:strCache>
                <c:ptCount val="1"/>
                <c:pt idx="0">
                  <c:v>Demande Basse</c:v>
                </c:pt>
              </c:strCache>
            </c:strRef>
          </c:tx>
          <c:spPr>
            <a:ln w="28575" cap="rnd">
              <a:solidFill>
                <a:schemeClr val="accent1"/>
              </a:solidFill>
              <a:round/>
            </a:ln>
            <a:effectLst>
              <a:outerShdw blurRad="63500" sx="102000" sy="102000" algn="ctr" rotWithShape="0">
                <a:prstClr val="black">
                  <a:alpha val="40000"/>
                </a:prstClr>
              </a:outerShdw>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5-6C70-4181-8D85-48E3D2F1F20B}"/>
                </c:ext>
              </c:extLst>
            </c:dLbl>
            <c:dLbl>
              <c:idx val="4"/>
              <c:delete val="1"/>
              <c:extLst>
                <c:ext xmlns:c15="http://schemas.microsoft.com/office/drawing/2012/chart" uri="{CE6537A1-D6FC-4f65-9D91-7224C49458BB}"/>
                <c:ext xmlns:c16="http://schemas.microsoft.com/office/drawing/2014/chart" uri="{C3380CC4-5D6E-409C-BE32-E72D297353CC}">
                  <c16:uniqueId val="{0000000A-6C70-4181-8D85-48E3D2F1F20B}"/>
                </c:ext>
              </c:extLst>
            </c:dLbl>
            <c:dLbl>
              <c:idx val="5"/>
              <c:delete val="1"/>
              <c:extLst>
                <c:ext xmlns:c15="http://schemas.microsoft.com/office/drawing/2012/chart" uri="{CE6537A1-D6FC-4f65-9D91-7224C49458BB}"/>
                <c:ext xmlns:c16="http://schemas.microsoft.com/office/drawing/2014/chart" uri="{C3380CC4-5D6E-409C-BE32-E72D297353CC}">
                  <c16:uniqueId val="{0000000B-6C70-4181-8D85-48E3D2F1F20B}"/>
                </c:ext>
              </c:extLst>
            </c:dLbl>
            <c:dLbl>
              <c:idx val="7"/>
              <c:delete val="1"/>
              <c:extLst>
                <c:ext xmlns:c15="http://schemas.microsoft.com/office/drawing/2012/chart" uri="{CE6537A1-D6FC-4f65-9D91-7224C49458BB}"/>
                <c:ext xmlns:c16="http://schemas.microsoft.com/office/drawing/2014/chart" uri="{C3380CC4-5D6E-409C-BE32-E72D297353CC}">
                  <c16:uniqueId val="{0000000E-6C70-4181-8D85-48E3D2F1F20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Feuil1!$B$41:$B$49</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Feuil1!$C$41:$C$49</c:f>
              <c:numCache>
                <c:formatCode>0</c:formatCode>
                <c:ptCount val="9"/>
                <c:pt idx="0">
                  <c:v>448.54233605648199</c:v>
                </c:pt>
                <c:pt idx="1">
                  <c:v>423.95271728822632</c:v>
                </c:pt>
                <c:pt idx="2">
                  <c:v>408.87623394481892</c:v>
                </c:pt>
                <c:pt idx="3">
                  <c:v>415.63334079279974</c:v>
                </c:pt>
                <c:pt idx="4">
                  <c:v>421.69855675083193</c:v>
                </c:pt>
                <c:pt idx="5">
                  <c:v>427.51782835168058</c:v>
                </c:pt>
                <c:pt idx="6">
                  <c:v>428.54983394291929</c:v>
                </c:pt>
                <c:pt idx="7">
                  <c:v>437.77535463815815</c:v>
                </c:pt>
                <c:pt idx="8">
                  <c:v>445.96869808557568</c:v>
                </c:pt>
              </c:numCache>
            </c:numRef>
          </c:val>
          <c:smooth val="0"/>
          <c:extLst>
            <c:ext xmlns:c16="http://schemas.microsoft.com/office/drawing/2014/chart" uri="{C3380CC4-5D6E-409C-BE32-E72D297353CC}">
              <c16:uniqueId val="{00000000-6C70-4181-8D85-48E3D2F1F20B}"/>
            </c:ext>
          </c:extLst>
        </c:ser>
        <c:ser>
          <c:idx val="1"/>
          <c:order val="1"/>
          <c:tx>
            <c:strRef>
              <c:f>Feuil1!$D$40</c:f>
              <c:strCache>
                <c:ptCount val="1"/>
                <c:pt idx="0">
                  <c:v>Demande Haute</c:v>
                </c:pt>
              </c:strCache>
            </c:strRef>
          </c:tx>
          <c:spPr>
            <a:ln w="28575" cap="rnd">
              <a:solidFill>
                <a:schemeClr val="accent2"/>
              </a:solidFill>
              <a:round/>
            </a:ln>
            <a:effectLst>
              <a:outerShdw blurRad="63500" sx="102000" sy="102000" algn="ctr" rotWithShape="0">
                <a:prstClr val="black">
                  <a:alpha val="40000"/>
                </a:prstClr>
              </a:outerShdw>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6-6C70-4181-8D85-48E3D2F1F20B}"/>
                </c:ext>
              </c:extLst>
            </c:dLbl>
            <c:dLbl>
              <c:idx val="4"/>
              <c:delete val="1"/>
              <c:extLst>
                <c:ext xmlns:c15="http://schemas.microsoft.com/office/drawing/2012/chart" uri="{CE6537A1-D6FC-4f65-9D91-7224C49458BB}"/>
                <c:ext xmlns:c16="http://schemas.microsoft.com/office/drawing/2014/chart" uri="{C3380CC4-5D6E-409C-BE32-E72D297353CC}">
                  <c16:uniqueId val="{00000009-6C70-4181-8D85-48E3D2F1F20B}"/>
                </c:ext>
              </c:extLst>
            </c:dLbl>
            <c:dLbl>
              <c:idx val="5"/>
              <c:delete val="1"/>
              <c:extLst>
                <c:ext xmlns:c15="http://schemas.microsoft.com/office/drawing/2012/chart" uri="{CE6537A1-D6FC-4f65-9D91-7224C49458BB}"/>
                <c:ext xmlns:c16="http://schemas.microsoft.com/office/drawing/2014/chart" uri="{C3380CC4-5D6E-409C-BE32-E72D297353CC}">
                  <c16:uniqueId val="{0000000C-6C70-4181-8D85-48E3D2F1F20B}"/>
                </c:ext>
              </c:extLst>
            </c:dLbl>
            <c:dLbl>
              <c:idx val="6"/>
              <c:delete val="1"/>
              <c:extLst>
                <c:ext xmlns:c15="http://schemas.microsoft.com/office/drawing/2012/chart" uri="{CE6537A1-D6FC-4f65-9D91-7224C49458BB}"/>
                <c:ext xmlns:c16="http://schemas.microsoft.com/office/drawing/2014/chart" uri="{C3380CC4-5D6E-409C-BE32-E72D297353CC}">
                  <c16:uniqueId val="{0000000D-6C70-4181-8D85-48E3D2F1F20B}"/>
                </c:ext>
              </c:extLst>
            </c:dLbl>
            <c:dLbl>
              <c:idx val="7"/>
              <c:delete val="1"/>
              <c:extLst>
                <c:ext xmlns:c15="http://schemas.microsoft.com/office/drawing/2012/chart" uri="{CE6537A1-D6FC-4f65-9D91-7224C49458BB}"/>
                <c:ext xmlns:c16="http://schemas.microsoft.com/office/drawing/2014/chart" uri="{C3380CC4-5D6E-409C-BE32-E72D297353CC}">
                  <c16:uniqueId val="{0000000F-6C70-4181-8D85-48E3D2F1F20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Feuil1!$B$41:$B$49</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Feuil1!$D$41:$D$49</c:f>
              <c:numCache>
                <c:formatCode>0</c:formatCode>
                <c:ptCount val="9"/>
                <c:pt idx="0">
                  <c:v>469.3</c:v>
                </c:pt>
                <c:pt idx="1">
                  <c:v>465.85078547529315</c:v>
                </c:pt>
                <c:pt idx="2">
                  <c:v>474.95414658900302</c:v>
                </c:pt>
                <c:pt idx="3">
                  <c:v>495.88413685638841</c:v>
                </c:pt>
                <c:pt idx="4">
                  <c:v>514.84999253359342</c:v>
                </c:pt>
                <c:pt idx="5">
                  <c:v>518.68801771227743</c:v>
                </c:pt>
                <c:pt idx="6">
                  <c:v>522.19105265785367</c:v>
                </c:pt>
                <c:pt idx="7">
                  <c:v>532.41474461627604</c:v>
                </c:pt>
                <c:pt idx="8">
                  <c:v>539.85768918495398</c:v>
                </c:pt>
              </c:numCache>
            </c:numRef>
          </c:val>
          <c:smooth val="0"/>
          <c:extLst>
            <c:ext xmlns:c16="http://schemas.microsoft.com/office/drawing/2014/chart" uri="{C3380CC4-5D6E-409C-BE32-E72D297353CC}">
              <c16:uniqueId val="{00000001-6C70-4181-8D85-48E3D2F1F20B}"/>
            </c:ext>
          </c:extLst>
        </c:ser>
        <c:ser>
          <c:idx val="2"/>
          <c:order val="2"/>
          <c:tx>
            <c:strRef>
              <c:f>Feuil1!$E$40</c:f>
              <c:strCache>
                <c:ptCount val="1"/>
                <c:pt idx="0">
                  <c:v>Demande P2G++</c:v>
                </c:pt>
              </c:strCache>
            </c:strRef>
          </c:tx>
          <c:spPr>
            <a:ln w="28575" cap="rnd">
              <a:solidFill>
                <a:schemeClr val="accent4"/>
              </a:solidFill>
              <a:round/>
            </a:ln>
            <a:effectLst>
              <a:outerShdw blurRad="63500" sx="102000" sy="102000" algn="ctr" rotWithShape="0">
                <a:prstClr val="black">
                  <a:alpha val="40000"/>
                </a:prstClr>
              </a:outerShdw>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7-6C70-4181-8D85-48E3D2F1F20B}"/>
                </c:ext>
              </c:extLst>
            </c:dLbl>
            <c:dLbl>
              <c:idx val="4"/>
              <c:delete val="1"/>
              <c:extLst>
                <c:ext xmlns:c15="http://schemas.microsoft.com/office/drawing/2012/chart" uri="{CE6537A1-D6FC-4f65-9D91-7224C49458BB}"/>
                <c:ext xmlns:c16="http://schemas.microsoft.com/office/drawing/2014/chart" uri="{C3380CC4-5D6E-409C-BE32-E72D297353CC}">
                  <c16:uniqueId val="{00000008-6C70-4181-8D85-48E3D2F1F20B}"/>
                </c:ext>
              </c:extLst>
            </c:dLbl>
            <c:dLbl>
              <c:idx val="5"/>
              <c:delete val="1"/>
              <c:extLst>
                <c:ext xmlns:c15="http://schemas.microsoft.com/office/drawing/2012/chart" uri="{CE6537A1-D6FC-4f65-9D91-7224C49458BB}"/>
                <c:ext xmlns:c16="http://schemas.microsoft.com/office/drawing/2014/chart" uri="{C3380CC4-5D6E-409C-BE32-E72D297353CC}">
                  <c16:uniqueId val="{00000003-6C70-4181-8D85-48E3D2F1F20B}"/>
                </c:ext>
              </c:extLst>
            </c:dLbl>
            <c:dLbl>
              <c:idx val="6"/>
              <c:delete val="1"/>
              <c:extLst>
                <c:ext xmlns:c15="http://schemas.microsoft.com/office/drawing/2012/chart" uri="{CE6537A1-D6FC-4f65-9D91-7224C49458BB}"/>
                <c:ext xmlns:c16="http://schemas.microsoft.com/office/drawing/2014/chart" uri="{C3380CC4-5D6E-409C-BE32-E72D297353CC}">
                  <c16:uniqueId val="{00000004-6C70-4181-8D85-48E3D2F1F20B}"/>
                </c:ext>
              </c:extLst>
            </c:dLbl>
            <c:dLbl>
              <c:idx val="7"/>
              <c:delete val="1"/>
              <c:extLst>
                <c:ext xmlns:c15="http://schemas.microsoft.com/office/drawing/2012/chart" uri="{CE6537A1-D6FC-4f65-9D91-7224C49458BB}"/>
                <c:ext xmlns:c16="http://schemas.microsoft.com/office/drawing/2014/chart" uri="{C3380CC4-5D6E-409C-BE32-E72D297353CC}">
                  <c16:uniqueId val="{00000010-6C70-4181-8D85-48E3D2F1F20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Feuil1!$B$41:$B$49</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Feuil1!$E$41:$E$49</c:f>
              <c:numCache>
                <c:formatCode>0</c:formatCode>
                <c:ptCount val="9"/>
                <c:pt idx="0">
                  <c:v>469.34761646060701</c:v>
                </c:pt>
                <c:pt idx="1">
                  <c:v>468.42315115282571</c:v>
                </c:pt>
                <c:pt idx="2">
                  <c:v>488.44070891166967</c:v>
                </c:pt>
                <c:pt idx="3">
                  <c:v>520.28008954499069</c:v>
                </c:pt>
                <c:pt idx="4">
                  <c:v>556.57970102682668</c:v>
                </c:pt>
                <c:pt idx="5">
                  <c:v>577.64799205494944</c:v>
                </c:pt>
                <c:pt idx="6">
                  <c:v>597.00219058352809</c:v>
                </c:pt>
                <c:pt idx="7">
                  <c:v>602.52766979823241</c:v>
                </c:pt>
                <c:pt idx="8">
                  <c:v>604.81524672861883</c:v>
                </c:pt>
              </c:numCache>
            </c:numRef>
          </c:val>
          <c:smooth val="0"/>
          <c:extLst>
            <c:ext xmlns:c16="http://schemas.microsoft.com/office/drawing/2014/chart" uri="{C3380CC4-5D6E-409C-BE32-E72D297353CC}">
              <c16:uniqueId val="{00000002-6C70-4181-8D85-48E3D2F1F20B}"/>
            </c:ext>
          </c:extLst>
        </c:ser>
        <c:dLbls>
          <c:dLblPos val="ctr"/>
          <c:showLegendKey val="0"/>
          <c:showVal val="1"/>
          <c:showCatName val="0"/>
          <c:showSerName val="0"/>
          <c:showPercent val="0"/>
          <c:showBubbleSize val="0"/>
        </c:dLbls>
        <c:smooth val="0"/>
        <c:axId val="274317280"/>
        <c:axId val="274317672"/>
      </c:lineChart>
      <c:catAx>
        <c:axId val="27431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74317672"/>
        <c:crosses val="autoZero"/>
        <c:auto val="1"/>
        <c:lblAlgn val="ctr"/>
        <c:lblOffset val="100"/>
        <c:noMultiLvlLbl val="0"/>
      </c:catAx>
      <c:valAx>
        <c:axId val="274317672"/>
        <c:scaling>
          <c:orientation val="minMax"/>
          <c:max val="750"/>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Demande annuelle (TWh)</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74317280"/>
        <c:crosses val="autoZero"/>
        <c:crossBetween val="between"/>
      </c:valAx>
      <c:spPr>
        <a:noFill/>
        <a:ln>
          <a:noFill/>
        </a:ln>
        <a:effectLst/>
      </c:spPr>
    </c:plotArea>
    <c:legend>
      <c:legendPos val="b"/>
      <c:layout>
        <c:manualLayout>
          <c:xMode val="edge"/>
          <c:yMode val="edge"/>
          <c:x val="7.4862868181829065E-2"/>
          <c:y val="0.9220025139326854"/>
          <c:w val="0.89999997824771893"/>
          <c:h val="6.235852201938431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4E54C70-9D95-46E2-8493-7BEB43EAE65E}"/>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18004D4-6B5A-4EAC-95E6-C9FBB8329B5C}"/>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A7CC79-3EA3-47D5-9432-E4DEE515EF44}" type="datetimeFigureOut">
              <a:rPr lang="fr-FR" smtClean="0"/>
              <a:t>12/12/2020</a:t>
            </a:fld>
            <a:endParaRPr lang="fr-FR"/>
          </a:p>
        </p:txBody>
      </p:sp>
      <p:sp>
        <p:nvSpPr>
          <p:cNvPr id="4" name="Espace réservé du pied de page 3">
            <a:extLst>
              <a:ext uri="{FF2B5EF4-FFF2-40B4-BE49-F238E27FC236}">
                <a16:creationId xmlns:a16="http://schemas.microsoft.com/office/drawing/2014/main" id="{A262E7F7-2BCF-4D39-A347-B5077F9D1702}"/>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B8323E3-6426-44E1-A977-3DD6AAE11F29}"/>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EF8DB145-C3D8-4849-B591-73DCEE2880D6}" type="slidenum">
              <a:rPr lang="fr-FR" smtClean="0"/>
              <a:t>‹N°›</a:t>
            </a:fld>
            <a:endParaRPr lang="fr-FR"/>
          </a:p>
        </p:txBody>
      </p:sp>
    </p:spTree>
    <p:extLst>
      <p:ext uri="{BB962C8B-B14F-4D97-AF65-F5344CB8AC3E}">
        <p14:creationId xmlns:p14="http://schemas.microsoft.com/office/powerpoint/2010/main" val="360927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FD98B1B2-75BF-4E26-8C2C-204C19F73978}" type="datetimeFigureOut">
              <a:rPr lang="fr-FR" smtClean="0"/>
              <a:t>12/12/2020</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8ADF2C3B-CA45-4175-9520-CE406756BE8A}" type="slidenum">
              <a:rPr lang="fr-FR" smtClean="0"/>
              <a:t>‹N°›</a:t>
            </a:fld>
            <a:endParaRPr lang="fr-FR"/>
          </a:p>
        </p:txBody>
      </p:sp>
    </p:spTree>
    <p:extLst>
      <p:ext uri="{BB962C8B-B14F-4D97-AF65-F5344CB8AC3E}">
        <p14:creationId xmlns:p14="http://schemas.microsoft.com/office/powerpoint/2010/main" val="378890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NB:</a:t>
            </a:r>
          </a:p>
          <a:p>
            <a:pPr marL="171450" indent="-171450">
              <a:buFont typeface="Arial" panose="020B0604020202020204" pitchFamily="34" charset="0"/>
              <a:buChar char="•"/>
            </a:pPr>
            <a:r>
              <a:rPr lang="fr-FR" dirty="0" smtClean="0"/>
              <a:t>Dernière trajectoire de la SNBC est à 650 TWh d’</a:t>
            </a:r>
            <a:r>
              <a:rPr lang="fr-FR" dirty="0" err="1" smtClean="0"/>
              <a:t>élec</a:t>
            </a:r>
            <a:r>
              <a:rPr lang="fr-FR" dirty="0" smtClean="0"/>
              <a:t> en 2050</a:t>
            </a:r>
          </a:p>
          <a:p>
            <a:pPr marL="171450" indent="-171450">
              <a:buFontTx/>
              <a:buChar char="-"/>
            </a:pPr>
            <a:r>
              <a:rPr lang="fr-FR" dirty="0" smtClean="0"/>
              <a:t>Pour éolien en mer ( flottant et posé), on a pris en compte des surcoût de renforcement du réseau</a:t>
            </a:r>
          </a:p>
          <a:p>
            <a:pPr marL="171450" indent="-171450">
              <a:buFontTx/>
              <a:buChar char="-"/>
            </a:pPr>
            <a:r>
              <a:rPr lang="fr-FR" dirty="0" smtClean="0"/>
              <a:t>Nucléaire historique: prolongation à 42€/</a:t>
            </a:r>
            <a:r>
              <a:rPr lang="fr-FR" dirty="0" err="1" smtClean="0"/>
              <a:t>MWh</a:t>
            </a:r>
            <a:r>
              <a:rPr lang="fr-FR" dirty="0" smtClean="0"/>
              <a:t> </a:t>
            </a:r>
          </a:p>
          <a:p>
            <a:pPr marL="171450" indent="-171450">
              <a:buFontTx/>
              <a:buChar char="-"/>
            </a:pPr>
            <a:r>
              <a:rPr lang="fr-FR" dirty="0" smtClean="0"/>
              <a:t>EPR: 85€/</a:t>
            </a:r>
            <a:r>
              <a:rPr lang="fr-FR" dirty="0" err="1" smtClean="0"/>
              <a:t>MWh</a:t>
            </a:r>
            <a:r>
              <a:rPr lang="fr-FR" dirty="0" smtClean="0"/>
              <a:t> sauf</a:t>
            </a:r>
            <a:r>
              <a:rPr lang="fr-FR" baseline="0" dirty="0" smtClean="0"/>
              <a:t> scénario EPR en série à 70€/</a:t>
            </a:r>
            <a:r>
              <a:rPr lang="fr-FR" baseline="0" dirty="0" err="1" smtClean="0"/>
              <a:t>MWh</a:t>
            </a:r>
            <a:endParaRPr lang="fr-FR" baseline="0" dirty="0" smtClean="0"/>
          </a:p>
          <a:p>
            <a:pPr marL="171450" indent="-171450">
              <a:buFontTx/>
              <a:buChar char="-"/>
            </a:pPr>
            <a:r>
              <a:rPr lang="fr-FR" baseline="0" dirty="0" smtClean="0"/>
              <a:t>Prix du CO2 sur ETS: 30€/t en 2030 et 57€/t en 2050 : cela permet la compétitivité du gaz par rapport au charbon en 2050.</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FE7DB87-81F7-412D-89C5-78F0594ED6E0}" type="slidenum">
              <a:rPr lang="fr-FR" smtClean="0"/>
              <a:t>7</a:t>
            </a:fld>
            <a:endParaRPr lang="fr-FR"/>
          </a:p>
        </p:txBody>
      </p:sp>
    </p:spTree>
    <p:extLst>
      <p:ext uri="{BB962C8B-B14F-4D97-AF65-F5344CB8AC3E}">
        <p14:creationId xmlns:p14="http://schemas.microsoft.com/office/powerpoint/2010/main" val="357005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Variante: P2G:</a:t>
            </a:r>
            <a:r>
              <a:rPr lang="fr-FR" baseline="0" dirty="0" smtClean="0"/>
              <a:t> </a:t>
            </a:r>
          </a:p>
          <a:p>
            <a:pPr lvl="0" fontAlgn="ctr"/>
            <a:r>
              <a:rPr lang="fr-FR" sz="1200" kern="1200" dirty="0" smtClean="0">
                <a:solidFill>
                  <a:schemeClr val="tx1"/>
                </a:solidFill>
                <a:effectLst/>
                <a:latin typeface="+mn-lt"/>
                <a:ea typeface="+mn-ea"/>
                <a:cs typeface="+mn-cs"/>
              </a:rPr>
              <a:t>	Forcer un volume supplémentaire de P2CH4 pour parvenir à l’objectif du scénario 75% gaz vert de l’étude ADEME 2018 sur le gaz, soit 34TWh de CH4 de synthèse, quel qu’en soit le prix. 	Démarrage de la production à partir de 2035, puis augmentation linéaire de l’objectif jusqu’à 34TWh en 2050. </a:t>
            </a:r>
          </a:p>
          <a:p>
            <a:pPr lvl="0" fontAlgn="ctr"/>
            <a:r>
              <a:rPr lang="fr-FR" sz="1200" kern="1200" dirty="0" smtClean="0">
                <a:solidFill>
                  <a:schemeClr val="tx1"/>
                </a:solidFill>
                <a:effectLst/>
                <a:latin typeface="+mn-lt"/>
                <a:ea typeface="+mn-ea"/>
                <a:cs typeface="+mn-cs"/>
              </a:rPr>
              <a:t>	Maintien de la cible de 45TWh d’H2 Mobilité et Industrie (atteinte ou pas)</a:t>
            </a:r>
          </a:p>
          <a:p>
            <a:pPr lvl="0" fontAlgn="ctr"/>
            <a:r>
              <a:rPr lang="fr-FR" sz="1200" kern="1200" dirty="0" smtClean="0">
                <a:solidFill>
                  <a:schemeClr val="tx1"/>
                </a:solidFill>
                <a:effectLst/>
                <a:latin typeface="+mn-lt"/>
                <a:ea typeface="+mn-ea"/>
                <a:cs typeface="+mn-cs"/>
              </a:rPr>
              <a:t>	Sources des coûts de production : PEPS4 pour l’électrolyse et « Etude 100% </a:t>
            </a:r>
            <a:r>
              <a:rPr lang="fr-FR" sz="1200" kern="1200" dirty="0" err="1" smtClean="0">
                <a:solidFill>
                  <a:schemeClr val="tx1"/>
                </a:solidFill>
                <a:effectLst/>
                <a:latin typeface="+mn-lt"/>
                <a:ea typeface="+mn-ea"/>
                <a:cs typeface="+mn-cs"/>
              </a:rPr>
              <a:t>EnR</a:t>
            </a:r>
            <a:r>
              <a:rPr lang="fr-FR" sz="1200" kern="1200" dirty="0" smtClean="0">
                <a:solidFill>
                  <a:schemeClr val="tx1"/>
                </a:solidFill>
                <a:effectLst/>
                <a:latin typeface="+mn-lt"/>
                <a:ea typeface="+mn-ea"/>
                <a:cs typeface="+mn-cs"/>
              </a:rPr>
              <a:t> » de 2015 pour les </a:t>
            </a:r>
            <a:r>
              <a:rPr lang="fr-FR" sz="1200" kern="1200" dirty="0" err="1" smtClean="0">
                <a:solidFill>
                  <a:schemeClr val="tx1"/>
                </a:solidFill>
                <a:effectLst/>
                <a:latin typeface="+mn-lt"/>
                <a:ea typeface="+mn-ea"/>
                <a:cs typeface="+mn-cs"/>
              </a:rPr>
              <a:t>méthaneurs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8FE7DB87-81F7-412D-89C5-78F0594ED6E0}" type="slidenum">
              <a:rPr lang="fr-FR" smtClean="0"/>
              <a:t>8</a:t>
            </a:fld>
            <a:endParaRPr lang="fr-FR"/>
          </a:p>
        </p:txBody>
      </p:sp>
    </p:spTree>
    <p:extLst>
      <p:ext uri="{BB962C8B-B14F-4D97-AF65-F5344CB8AC3E}">
        <p14:creationId xmlns:p14="http://schemas.microsoft.com/office/powerpoint/2010/main" val="28032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a:t>
            </a:r>
            <a:r>
              <a:rPr lang="fr-FR" baseline="0" dirty="0" smtClean="0"/>
              <a:t> 25% de puissances synchrones: hydro + biomasse + un peu de </a:t>
            </a:r>
            <a:r>
              <a:rPr lang="fr-FR" baseline="0" dirty="0" err="1" smtClean="0"/>
              <a:t>nuke</a:t>
            </a:r>
            <a:r>
              <a:rPr lang="fr-FR" baseline="0" dirty="0" smtClean="0"/>
              <a:t> en puissance synchrone</a:t>
            </a:r>
            <a:endParaRPr lang="fr-FR" dirty="0"/>
          </a:p>
        </p:txBody>
      </p:sp>
      <p:sp>
        <p:nvSpPr>
          <p:cNvPr id="4" name="Espace réservé du numéro de diapositive 3"/>
          <p:cNvSpPr>
            <a:spLocks noGrp="1"/>
          </p:cNvSpPr>
          <p:nvPr>
            <p:ph type="sldNum" sz="quarter" idx="10"/>
          </p:nvPr>
        </p:nvSpPr>
        <p:spPr/>
        <p:txBody>
          <a:bodyPr/>
          <a:lstStyle/>
          <a:p>
            <a:fld id="{8FE7DB87-81F7-412D-89C5-78F0594ED6E0}" type="slidenum">
              <a:rPr lang="fr-FR" smtClean="0"/>
              <a:t>9</a:t>
            </a:fld>
            <a:endParaRPr lang="fr-FR"/>
          </a:p>
        </p:txBody>
      </p:sp>
    </p:spTree>
    <p:extLst>
      <p:ext uri="{BB962C8B-B14F-4D97-AF65-F5344CB8AC3E}">
        <p14:creationId xmlns:p14="http://schemas.microsoft.com/office/powerpoint/2010/main" val="2133851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dirty="0" smtClean="0"/>
              <a:t>48.5 GW de capacités nucléaires en 2030 (équivalent au scénario Ampère), 41 GW en 2035</a:t>
            </a:r>
          </a:p>
          <a:p>
            <a:pPr marL="0" indent="0">
              <a:buNone/>
            </a:pPr>
            <a:r>
              <a:rPr lang="fr-FR" sz="1200" dirty="0" smtClean="0"/>
              <a:t>Pas de nouvelles capacités gaz</a:t>
            </a:r>
          </a:p>
          <a:p>
            <a:pPr marL="0" indent="0">
              <a:buNone/>
            </a:pPr>
            <a:r>
              <a:rPr lang="fr-FR" sz="1200" dirty="0" smtClean="0"/>
              <a:t>Atteinte des 50% nucléaire entre 2030 et 2035</a:t>
            </a:r>
          </a:p>
          <a:p>
            <a:endParaRPr lang="fr-FR" dirty="0"/>
          </a:p>
        </p:txBody>
      </p:sp>
      <p:sp>
        <p:nvSpPr>
          <p:cNvPr id="4" name="Espace réservé du numéro de diapositive 3"/>
          <p:cNvSpPr>
            <a:spLocks noGrp="1"/>
          </p:cNvSpPr>
          <p:nvPr>
            <p:ph type="sldNum" sz="quarter" idx="10"/>
          </p:nvPr>
        </p:nvSpPr>
        <p:spPr/>
        <p:txBody>
          <a:bodyPr/>
          <a:lstStyle/>
          <a:p>
            <a:fld id="{8FE7DB87-81F7-412D-89C5-78F0594ED6E0}" type="slidenum">
              <a:rPr lang="fr-FR" smtClean="0"/>
              <a:t>10</a:t>
            </a:fld>
            <a:endParaRPr lang="fr-FR"/>
          </a:p>
        </p:txBody>
      </p:sp>
    </p:spTree>
    <p:extLst>
      <p:ext uri="{BB962C8B-B14F-4D97-AF65-F5344CB8AC3E}">
        <p14:creationId xmlns:p14="http://schemas.microsoft.com/office/powerpoint/2010/main" val="2633691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8FE7DB87-81F7-412D-89C5-78F0594ED6E0}" type="slidenum">
              <a:rPr lang="fr-FR" smtClean="0"/>
              <a:t>13</a:t>
            </a:fld>
            <a:endParaRPr lang="fr-FR"/>
          </a:p>
        </p:txBody>
      </p:sp>
    </p:spTree>
    <p:extLst>
      <p:ext uri="{BB962C8B-B14F-4D97-AF65-F5344CB8AC3E}">
        <p14:creationId xmlns:p14="http://schemas.microsoft.com/office/powerpoint/2010/main" val="337852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Sortie à 50 ans: la</a:t>
            </a:r>
            <a:r>
              <a:rPr lang="fr-FR" baseline="0" dirty="0" smtClean="0"/>
              <a:t> fermeture du nucléaire anticipée nécessite le développement du gaz pointe et semi-base (quand il n’y a pas de vent)</a:t>
            </a:r>
          </a:p>
          <a:p>
            <a:r>
              <a:rPr lang="fr-FR" baseline="0" dirty="0" smtClean="0"/>
              <a:t>P2G++: le niveau de demande est élevé mais on peut la placer « quand on veut »</a:t>
            </a:r>
            <a:endParaRPr lang="fr-FR" dirty="0"/>
          </a:p>
        </p:txBody>
      </p:sp>
      <p:sp>
        <p:nvSpPr>
          <p:cNvPr id="4" name="Espace réservé du numéro de diapositive 3"/>
          <p:cNvSpPr>
            <a:spLocks noGrp="1"/>
          </p:cNvSpPr>
          <p:nvPr>
            <p:ph type="sldNum" sz="quarter" idx="10"/>
          </p:nvPr>
        </p:nvSpPr>
        <p:spPr/>
        <p:txBody>
          <a:bodyPr/>
          <a:lstStyle/>
          <a:p>
            <a:fld id="{8FE7DB87-81F7-412D-89C5-78F0594ED6E0}" type="slidenum">
              <a:rPr lang="fr-FR" smtClean="0"/>
              <a:t>14</a:t>
            </a:fld>
            <a:endParaRPr lang="fr-FR"/>
          </a:p>
        </p:txBody>
      </p:sp>
    </p:spTree>
    <p:extLst>
      <p:ext uri="{BB962C8B-B14F-4D97-AF65-F5344CB8AC3E}">
        <p14:creationId xmlns:p14="http://schemas.microsoft.com/office/powerpoint/2010/main" val="2483706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NUL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06CE12A0-A835-40B2-93D9-54E4417B91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0714" y="215727"/>
            <a:ext cx="2165372" cy="1961865"/>
          </a:xfrm>
          <a:prstGeom prst="rect">
            <a:avLst/>
          </a:prstGeom>
        </p:spPr>
      </p:pic>
      <p:sp>
        <p:nvSpPr>
          <p:cNvPr id="2" name="Titre 1">
            <a:extLst>
              <a:ext uri="{FF2B5EF4-FFF2-40B4-BE49-F238E27FC236}">
                <a16:creationId xmlns:a16="http://schemas.microsoft.com/office/drawing/2014/main" id="{F51AF2CC-CA7A-4160-BCB8-EE1B7E4FB5C6}"/>
              </a:ext>
            </a:extLst>
          </p:cNvPr>
          <p:cNvSpPr>
            <a:spLocks noGrp="1"/>
          </p:cNvSpPr>
          <p:nvPr>
            <p:ph type="ctrTitle" hasCustomPrompt="1"/>
          </p:nvPr>
        </p:nvSpPr>
        <p:spPr>
          <a:xfrm>
            <a:off x="401542" y="3081866"/>
            <a:ext cx="11388902" cy="1253061"/>
          </a:xfrm>
        </p:spPr>
        <p:txBody>
          <a:bodyPr anchor="t">
            <a:normAutofit/>
          </a:bodyPr>
          <a:lstStyle>
            <a:lvl1pPr algn="l">
              <a:defRPr sz="4200" b="1"/>
            </a:lvl1pPr>
          </a:lstStyle>
          <a:p>
            <a:r>
              <a:rPr lang="fr-FR" dirty="0"/>
              <a:t>MODIFIEZ LE STYLE DU TITRE</a:t>
            </a:r>
          </a:p>
        </p:txBody>
      </p:sp>
      <p:sp>
        <p:nvSpPr>
          <p:cNvPr id="3" name="Sous-titre 2">
            <a:extLst>
              <a:ext uri="{FF2B5EF4-FFF2-40B4-BE49-F238E27FC236}">
                <a16:creationId xmlns:a16="http://schemas.microsoft.com/office/drawing/2014/main" id="{D89E80AB-5566-4154-891E-B4A2B914C05A}"/>
              </a:ext>
            </a:extLst>
          </p:cNvPr>
          <p:cNvSpPr>
            <a:spLocks noGrp="1"/>
          </p:cNvSpPr>
          <p:nvPr>
            <p:ph type="subTitle" idx="1"/>
          </p:nvPr>
        </p:nvSpPr>
        <p:spPr>
          <a:xfrm>
            <a:off x="401543" y="4559827"/>
            <a:ext cx="11388902" cy="462662"/>
          </a:xfrm>
        </p:spPr>
        <p:txBody>
          <a:bodyPr>
            <a:no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dirty="0"/>
          </a:p>
        </p:txBody>
      </p:sp>
      <p:sp>
        <p:nvSpPr>
          <p:cNvPr id="4" name="Espace réservé de la date 3">
            <a:extLst>
              <a:ext uri="{FF2B5EF4-FFF2-40B4-BE49-F238E27FC236}">
                <a16:creationId xmlns:a16="http://schemas.microsoft.com/office/drawing/2014/main" id="{AD02B6FF-75EA-449F-A611-DB245605330A}"/>
              </a:ext>
            </a:extLst>
          </p:cNvPr>
          <p:cNvSpPr>
            <a:spLocks noGrp="1"/>
          </p:cNvSpPr>
          <p:nvPr>
            <p:ph type="dt" sz="half" idx="10"/>
          </p:nvPr>
        </p:nvSpPr>
        <p:spPr>
          <a:xfrm>
            <a:off x="10645422" y="6398170"/>
            <a:ext cx="1145036" cy="365125"/>
          </a:xfrm>
        </p:spPr>
        <p:txBody>
          <a:bodyPr/>
          <a:lstStyle/>
          <a:p>
            <a:fld id="{33433553-D0CE-4839-9B43-53BF64EE9B8E}" type="datetime1">
              <a:rPr lang="fr-FR" smtClean="0"/>
              <a:t>12/12/2020</a:t>
            </a:fld>
            <a:endParaRPr lang="fr-FR"/>
          </a:p>
        </p:txBody>
      </p:sp>
      <p:sp>
        <p:nvSpPr>
          <p:cNvPr id="5" name="Espace réservé du pied de page 4">
            <a:extLst>
              <a:ext uri="{FF2B5EF4-FFF2-40B4-BE49-F238E27FC236}">
                <a16:creationId xmlns:a16="http://schemas.microsoft.com/office/drawing/2014/main" id="{3866E786-3773-4911-80B4-D2313E6B9F49}"/>
              </a:ext>
            </a:extLst>
          </p:cNvPr>
          <p:cNvSpPr>
            <a:spLocks noGrp="1"/>
          </p:cNvSpPr>
          <p:nvPr>
            <p:ph type="ftr" sz="quarter" idx="11"/>
          </p:nvPr>
        </p:nvSpPr>
        <p:spPr>
          <a:xfrm>
            <a:off x="401542" y="6398170"/>
            <a:ext cx="4085550" cy="365125"/>
          </a:xfrm>
        </p:spPr>
        <p:txBody>
          <a:bodyPr/>
          <a:lstStyle>
            <a:lvl1pPr>
              <a:defRPr/>
            </a:lvl1pPr>
          </a:lstStyle>
          <a:p>
            <a:endParaRPr lang="fr-FR" dirty="0"/>
          </a:p>
        </p:txBody>
      </p:sp>
      <p:sp>
        <p:nvSpPr>
          <p:cNvPr id="6" name="Espace réservé du numéro de diapositive 5">
            <a:extLst>
              <a:ext uri="{FF2B5EF4-FFF2-40B4-BE49-F238E27FC236}">
                <a16:creationId xmlns:a16="http://schemas.microsoft.com/office/drawing/2014/main" id="{3D2BFC73-3D1E-4F51-8954-158EBF717458}"/>
              </a:ext>
            </a:extLst>
          </p:cNvPr>
          <p:cNvSpPr>
            <a:spLocks noGrp="1"/>
          </p:cNvSpPr>
          <p:nvPr>
            <p:ph type="sldNum" sz="quarter" idx="12"/>
          </p:nvPr>
        </p:nvSpPr>
        <p:spPr>
          <a:xfrm>
            <a:off x="9550400" y="6398170"/>
            <a:ext cx="714828" cy="365125"/>
          </a:xfrm>
        </p:spPr>
        <p:txBody>
          <a:bodyPr/>
          <a:lstStyle/>
          <a:p>
            <a:fld id="{07C99ADF-20A6-40EF-AAB9-F326D6E12C60}" type="slidenum">
              <a:rPr lang="fr-FR" smtClean="0"/>
              <a:t>‹N°›</a:t>
            </a:fld>
            <a:endParaRPr lang="fr-FR"/>
          </a:p>
        </p:txBody>
      </p:sp>
      <p:pic>
        <p:nvPicPr>
          <p:cNvPr id="25" name="Graphique 24">
            <a:extLst>
              <a:ext uri="{FF2B5EF4-FFF2-40B4-BE49-F238E27FC236}">
                <a16:creationId xmlns:a16="http://schemas.microsoft.com/office/drawing/2014/main" id="{0BE7EFDA-176E-45B6-896B-A98F6FB9973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95518" y="309561"/>
            <a:ext cx="1554994" cy="1773239"/>
          </a:xfrm>
          <a:prstGeom prst="rect">
            <a:avLst/>
          </a:prstGeom>
        </p:spPr>
      </p:pic>
    </p:spTree>
    <p:extLst>
      <p:ext uri="{BB962C8B-B14F-4D97-AF65-F5344CB8AC3E}">
        <p14:creationId xmlns:p14="http://schemas.microsoft.com/office/powerpoint/2010/main" val="31317672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7E2E71-B4D5-4161-8E8F-4CE1E8EAC901}"/>
              </a:ext>
            </a:extLst>
          </p:cNvPr>
          <p:cNvSpPr>
            <a:spLocks noGrp="1"/>
          </p:cNvSpPr>
          <p:nvPr>
            <p:ph type="dt" sz="half" idx="10"/>
          </p:nvPr>
        </p:nvSpPr>
        <p:spPr/>
        <p:txBody>
          <a:bodyPr/>
          <a:lstStyle/>
          <a:p>
            <a:fld id="{FB25E1FC-3DE7-4AB2-ABE2-142B6DEDDFCD}" type="datetime1">
              <a:rPr lang="fr-FR" smtClean="0"/>
              <a:t>12/12/2020</a:t>
            </a:fld>
            <a:endParaRPr lang="fr-FR"/>
          </a:p>
        </p:txBody>
      </p:sp>
      <p:sp>
        <p:nvSpPr>
          <p:cNvPr id="3" name="Espace réservé du pied de page 2">
            <a:extLst>
              <a:ext uri="{FF2B5EF4-FFF2-40B4-BE49-F238E27FC236}">
                <a16:creationId xmlns:a16="http://schemas.microsoft.com/office/drawing/2014/main" id="{6994512E-A4E3-432B-A9AE-2D9B5183289B}"/>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E40B0F5-2DD9-489D-817B-987E0AFC3619}"/>
              </a:ext>
            </a:extLst>
          </p:cNvPr>
          <p:cNvSpPr>
            <a:spLocks noGrp="1"/>
          </p:cNvSpPr>
          <p:nvPr>
            <p:ph type="sldNum" sz="quarter" idx="12"/>
          </p:nvPr>
        </p:nvSpPr>
        <p:spPr/>
        <p:txBody>
          <a:bodyPr/>
          <a:lstStyle/>
          <a:p>
            <a:fld id="{07C99ADF-20A6-40EF-AAB9-F326D6E12C60}" type="slidenum">
              <a:rPr lang="fr-FR" smtClean="0"/>
              <a:t>‹N°›</a:t>
            </a:fld>
            <a:endParaRPr lang="fr-FR"/>
          </a:p>
        </p:txBody>
      </p:sp>
      <p:cxnSp>
        <p:nvCxnSpPr>
          <p:cNvPr id="5" name="Connecteur droit 4">
            <a:extLst>
              <a:ext uri="{FF2B5EF4-FFF2-40B4-BE49-F238E27FC236}">
                <a16:creationId xmlns:a16="http://schemas.microsoft.com/office/drawing/2014/main" id="{5F7133E1-F262-4F00-9CA0-BEAA2CA6BA19}"/>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6507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conclusio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63F8332E-96D7-4962-8D67-873DB7E88E0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6832" y="234637"/>
            <a:ext cx="4298373" cy="3894401"/>
          </a:xfrm>
          <a:prstGeom prst="rect">
            <a:avLst/>
          </a:prstGeom>
        </p:spPr>
      </p:pic>
      <p:pic>
        <p:nvPicPr>
          <p:cNvPr id="16" name="Graphique 15">
            <a:extLst>
              <a:ext uri="{FF2B5EF4-FFF2-40B4-BE49-F238E27FC236}">
                <a16:creationId xmlns:a16="http://schemas.microsoft.com/office/drawing/2014/main" id="{740748C0-9B94-4E16-844B-BFC559539FF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568872" y="522073"/>
            <a:ext cx="1847274" cy="2106542"/>
          </a:xfrm>
          <a:prstGeom prst="rect">
            <a:avLst/>
          </a:prstGeom>
        </p:spPr>
      </p:pic>
      <p:sp>
        <p:nvSpPr>
          <p:cNvPr id="17" name="Espace réservé du contenu 5">
            <a:extLst>
              <a:ext uri="{FF2B5EF4-FFF2-40B4-BE49-F238E27FC236}">
                <a16:creationId xmlns:a16="http://schemas.microsoft.com/office/drawing/2014/main" id="{7C173263-137C-4EFC-BD01-26F8DC39B5E7}"/>
              </a:ext>
            </a:extLst>
          </p:cNvPr>
          <p:cNvSpPr>
            <a:spLocks noGrp="1"/>
          </p:cNvSpPr>
          <p:nvPr>
            <p:ph sz="quarter" idx="4"/>
          </p:nvPr>
        </p:nvSpPr>
        <p:spPr>
          <a:xfrm>
            <a:off x="903961" y="4990810"/>
            <a:ext cx="3614277" cy="1500188"/>
          </a:xfrm>
        </p:spPr>
        <p:txBody>
          <a:bodyPr anchor="b"/>
          <a:lstStyle>
            <a:lvl1pPr marL="0" indent="0">
              <a:lnSpc>
                <a:spcPct val="100000"/>
              </a:lnSpc>
              <a:spcBef>
                <a:spcPts val="0"/>
              </a:spcBef>
              <a:spcAft>
                <a:spcPts val="1200"/>
              </a:spcAft>
              <a:buFont typeface="+mj-lt"/>
              <a:buNone/>
              <a:defRPr sz="1600" b="1"/>
            </a:lvl1pPr>
            <a:lvl2pPr marL="358775" indent="0">
              <a:lnSpc>
                <a:spcPct val="100000"/>
              </a:lnSpc>
              <a:spcBef>
                <a:spcPts val="0"/>
              </a:spcBef>
              <a:spcAft>
                <a:spcPts val="1200"/>
              </a:spcAft>
              <a:buFont typeface="+mj-lt"/>
              <a:buNone/>
              <a:defRPr sz="1600"/>
            </a:lvl2pPr>
          </a:lstStyle>
          <a:p>
            <a:pPr lvl="0"/>
            <a:r>
              <a:rPr lang="fr-FR" smtClean="0"/>
              <a:t>Modifier les styles du texte du masque</a:t>
            </a:r>
          </a:p>
        </p:txBody>
      </p:sp>
    </p:spTree>
    <p:extLst>
      <p:ext uri="{BB962C8B-B14F-4D97-AF65-F5344CB8AC3E}">
        <p14:creationId xmlns:p14="http://schemas.microsoft.com/office/powerpoint/2010/main" val="25284766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contenus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AC74B510-252F-4777-A78B-388D2B86BA2F}" type="datetime1">
              <a:rPr lang="fr-FR" smtClean="0"/>
              <a:t>12/12/2020</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4" name="Espace réservé du contenu 5">
            <a:extLst>
              <a:ext uri="{FF2B5EF4-FFF2-40B4-BE49-F238E27FC236}">
                <a16:creationId xmlns:a16="http://schemas.microsoft.com/office/drawing/2014/main" id="{CB1A86F2-2898-4FF9-BBB1-4866847F538C}"/>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Tree>
    <p:extLst>
      <p:ext uri="{BB962C8B-B14F-4D97-AF65-F5344CB8AC3E}">
        <p14:creationId xmlns:p14="http://schemas.microsoft.com/office/powerpoint/2010/main" val="4229606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e-enumera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51584" y="0"/>
            <a:ext cx="9505056" cy="836712"/>
          </a:xfrm>
          <a:prstGeom prst="rect">
            <a:avLst/>
          </a:prstGeom>
        </p:spPr>
        <p:txBody>
          <a:bodyPr anchor="ctr" anchorCtr="0">
            <a:normAutofit/>
          </a:bodyPr>
          <a:lstStyle>
            <a:lvl1pPr algn="ctr">
              <a:defRPr sz="2400" b="1">
                <a:solidFill>
                  <a:schemeClr val="bg1"/>
                </a:solidFill>
              </a:defRPr>
            </a:lvl1pPr>
          </a:lstStyle>
          <a:p>
            <a:r>
              <a:rPr lang="fr-FR" dirty="0" smtClean="0"/>
              <a:t>Insérer un titre</a:t>
            </a:r>
            <a:endParaRPr lang="fr-FR" dirty="0"/>
          </a:p>
        </p:txBody>
      </p:sp>
      <p:sp>
        <p:nvSpPr>
          <p:cNvPr id="7" name="Sous-titre 2"/>
          <p:cNvSpPr>
            <a:spLocks noGrp="1"/>
          </p:cNvSpPr>
          <p:nvPr>
            <p:ph type="subTitle" idx="10" hasCustomPrompt="1"/>
          </p:nvPr>
        </p:nvSpPr>
        <p:spPr>
          <a:xfrm>
            <a:off x="2351584" y="1052736"/>
            <a:ext cx="9494507" cy="288032"/>
          </a:xfrm>
          <a:prstGeom prst="rect">
            <a:avLst/>
          </a:prstGeom>
        </p:spPr>
        <p:txBody>
          <a:bodyPr anchor="ctr" anchorCtr="0">
            <a:noAutofit/>
          </a:bodyPr>
          <a:lstStyle>
            <a:lvl1pPr marL="0" indent="0" algn="ctr">
              <a:buNone/>
              <a:defRPr sz="2400">
                <a:solidFill>
                  <a:srgbClr val="8EB8CE"/>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Insérer un sous-titre</a:t>
            </a:r>
            <a:endParaRPr lang="fr-FR" dirty="0"/>
          </a:p>
        </p:txBody>
      </p:sp>
      <p:sp>
        <p:nvSpPr>
          <p:cNvPr id="8" name="Espace réservé du texte 8"/>
          <p:cNvSpPr>
            <a:spLocks noGrp="1"/>
          </p:cNvSpPr>
          <p:nvPr>
            <p:ph type="body" sz="quarter" idx="11" hasCustomPrompt="1"/>
          </p:nvPr>
        </p:nvSpPr>
        <p:spPr>
          <a:xfrm>
            <a:off x="335360" y="1556792"/>
            <a:ext cx="11521280" cy="4896544"/>
          </a:xfrm>
          <a:prstGeom prst="rect">
            <a:avLst/>
          </a:prstGeom>
        </p:spPr>
        <p:txBody>
          <a:bodyPr>
            <a:normAutofit/>
          </a:bodyPr>
          <a:lstStyle>
            <a:lvl1pPr marL="457200" indent="-457200">
              <a:buClr>
                <a:srgbClr val="EF5B2F"/>
              </a:buClr>
              <a:buSzPct val="120000"/>
              <a:buFontTx/>
              <a:buBlip>
                <a:blip r:embed="rId2"/>
              </a:buBlip>
              <a:defRPr sz="2400" baseline="0">
                <a:solidFill>
                  <a:srgbClr val="1F3664"/>
                </a:solidFill>
                <a:latin typeface="Trebuchet MS" panose="020B0603020202020204" pitchFamily="34" charset="0"/>
              </a:defRPr>
            </a:lvl1pPr>
            <a:lvl2pPr marL="742950" indent="-285750" algn="just">
              <a:buClr>
                <a:srgbClr val="4D4D4D"/>
              </a:buClr>
              <a:buSzPct val="100000"/>
              <a:buFontTx/>
              <a:buBlip>
                <a:blip r:embed="rId3"/>
              </a:buBlip>
              <a:defRPr sz="2000">
                <a:solidFill>
                  <a:srgbClr val="4D4D4D"/>
                </a:solidFill>
                <a:latin typeface="Trebuchet MS" panose="020B0603020202020204" pitchFamily="34" charset="0"/>
              </a:defRPr>
            </a:lvl2pPr>
            <a:lvl3pPr marL="1143000" indent="-228600">
              <a:buClr>
                <a:srgbClr val="8EB8CE"/>
              </a:buClr>
              <a:buFont typeface="Wingdings" panose="05000000000000000000" pitchFamily="2" charset="2"/>
              <a:buChar char="§"/>
              <a:defRPr sz="1600">
                <a:solidFill>
                  <a:srgbClr val="4D4D4D"/>
                </a:solidFill>
                <a:latin typeface="Trebuchet MS" panose="020B0603020202020204" pitchFamily="34" charset="0"/>
              </a:defRPr>
            </a:lvl3pPr>
            <a:lvl4pPr marL="1600200" indent="-228600">
              <a:buClr>
                <a:srgbClr val="4D4D4D"/>
              </a:buClr>
              <a:buFont typeface="Arial" panose="020B0604020202020204" pitchFamily="34" charset="0"/>
              <a:buChar char="•"/>
              <a:defRPr>
                <a:solidFill>
                  <a:srgbClr val="4D4D4D"/>
                </a:solidFill>
              </a:defRPr>
            </a:lvl4pPr>
            <a:lvl5pPr marL="2057400" indent="-228600">
              <a:buClr>
                <a:srgbClr val="4D4D4D"/>
              </a:buClr>
              <a:buFont typeface="Courier New" panose="02070309020205020404" pitchFamily="49" charset="0"/>
              <a:buChar char="o"/>
              <a:defRPr>
                <a:solidFill>
                  <a:srgbClr val="4D4D4D"/>
                </a:solidFill>
              </a:defRPr>
            </a:lvl5pPr>
          </a:lstStyle>
          <a:p>
            <a:pPr lvl="0"/>
            <a:r>
              <a:rPr lang="fr-FR" dirty="0" smtClean="0"/>
              <a:t>Premier niveau</a:t>
            </a:r>
          </a:p>
          <a:p>
            <a:pPr lvl="1"/>
            <a:r>
              <a:rPr lang="fr-FR" dirty="0" smtClean="0"/>
              <a:t>Deuxième niveau</a:t>
            </a:r>
          </a:p>
          <a:p>
            <a:pPr lvl="2"/>
            <a:r>
              <a:rPr lang="fr-FR" dirty="0" smtClean="0"/>
              <a:t>Troisième niveau</a:t>
            </a:r>
          </a:p>
          <a:p>
            <a:pPr lvl="2"/>
            <a:endParaRPr lang="fr-FR" dirty="0" smtClean="0"/>
          </a:p>
        </p:txBody>
      </p:sp>
    </p:spTree>
    <p:extLst>
      <p:ext uri="{BB962C8B-B14F-4D97-AF65-F5344CB8AC3E}">
        <p14:creationId xmlns:p14="http://schemas.microsoft.com/office/powerpoint/2010/main" val="11497322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ED341190-8E81-4268-82D2-B1594B8521A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hasCustomPrompt="1"/>
          </p:nvPr>
        </p:nvSpPr>
        <p:spPr>
          <a:xfrm>
            <a:off x="401542" y="1117735"/>
            <a:ext cx="11388916" cy="591425"/>
          </a:xfrm>
        </p:spPr>
        <p:txBody>
          <a:bodyPr>
            <a:noAutofit/>
          </a:bodyPr>
          <a:lstStyle>
            <a:lvl1pPr>
              <a:defRPr sz="3600"/>
            </a:lvl1pPr>
          </a:lstStyle>
          <a:p>
            <a:r>
              <a:rPr lang="fr-FR" dirty="0"/>
              <a:t>Sommaire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16AC39D3-8513-452C-8CF8-A7790FBFBDCF}" type="datetime1">
              <a:rPr lang="fr-FR" smtClean="0"/>
              <a:t>12/12/2020</a:t>
            </a:fld>
            <a:endParaRPr lang="fr-FR"/>
          </a:p>
        </p:txBody>
      </p:sp>
      <p:sp>
        <p:nvSpPr>
          <p:cNvPr id="5" name="Espace réservé du pied de page 4">
            <a:extLst>
              <a:ext uri="{FF2B5EF4-FFF2-40B4-BE49-F238E27FC236}">
                <a16:creationId xmlns:a16="http://schemas.microsoft.com/office/drawing/2014/main" id="{985D1710-4FA1-4336-974E-07022CB92EC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20" name="Graphique 19">
            <a:extLst>
              <a:ext uri="{FF2B5EF4-FFF2-40B4-BE49-F238E27FC236}">
                <a16:creationId xmlns:a16="http://schemas.microsoft.com/office/drawing/2014/main" id="{1071578E-28D3-4579-8A85-74823C1E6D6E}"/>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22" name="Connecteur droit 21">
            <a:extLst>
              <a:ext uri="{FF2B5EF4-FFF2-40B4-BE49-F238E27FC236}">
                <a16:creationId xmlns:a16="http://schemas.microsoft.com/office/drawing/2014/main" id="{FC36484D-BB1A-474C-B0F5-C8D0C79DA0C4}"/>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space réservé du contenu 5">
            <a:extLst>
              <a:ext uri="{FF2B5EF4-FFF2-40B4-BE49-F238E27FC236}">
                <a16:creationId xmlns:a16="http://schemas.microsoft.com/office/drawing/2014/main" id="{4192D36F-A845-4959-8B50-FB78F7C2E55A}"/>
              </a:ext>
            </a:extLst>
          </p:cNvPr>
          <p:cNvSpPr>
            <a:spLocks noGrp="1"/>
          </p:cNvSpPr>
          <p:nvPr>
            <p:ph sz="quarter" idx="4"/>
          </p:nvPr>
        </p:nvSpPr>
        <p:spPr>
          <a:xfrm>
            <a:off x="40154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smtClean="0"/>
              <a:t>Modifier les styles du texte du masque</a:t>
            </a:r>
          </a:p>
          <a:p>
            <a:pPr lvl="1"/>
            <a:r>
              <a:rPr lang="fr-FR" smtClean="0"/>
              <a:t>Deuxième niveau</a:t>
            </a:r>
          </a:p>
        </p:txBody>
      </p:sp>
      <p:sp>
        <p:nvSpPr>
          <p:cNvPr id="28" name="Espace réservé du contenu 5">
            <a:extLst>
              <a:ext uri="{FF2B5EF4-FFF2-40B4-BE49-F238E27FC236}">
                <a16:creationId xmlns:a16="http://schemas.microsoft.com/office/drawing/2014/main" id="{017122FA-9593-403F-B7CA-7E0389A65ED1}"/>
              </a:ext>
            </a:extLst>
          </p:cNvPr>
          <p:cNvSpPr>
            <a:spLocks noGrp="1"/>
          </p:cNvSpPr>
          <p:nvPr>
            <p:ph sz="quarter" idx="13"/>
          </p:nvPr>
        </p:nvSpPr>
        <p:spPr>
          <a:xfrm>
            <a:off x="428886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smtClean="0"/>
              <a:t>Modifier les styles du texte du masque</a:t>
            </a:r>
          </a:p>
          <a:p>
            <a:pPr lvl="1"/>
            <a:r>
              <a:rPr lang="fr-FR" smtClean="0"/>
              <a:t>Deuxième niveau</a:t>
            </a:r>
          </a:p>
        </p:txBody>
      </p:sp>
      <p:sp>
        <p:nvSpPr>
          <p:cNvPr id="29" name="Espace réservé du contenu 5">
            <a:extLst>
              <a:ext uri="{FF2B5EF4-FFF2-40B4-BE49-F238E27FC236}">
                <a16:creationId xmlns:a16="http://schemas.microsoft.com/office/drawing/2014/main" id="{2FAA6C87-BB8A-4CEF-8DE6-64CB5B6C02FE}"/>
              </a:ext>
            </a:extLst>
          </p:cNvPr>
          <p:cNvSpPr>
            <a:spLocks noGrp="1"/>
          </p:cNvSpPr>
          <p:nvPr>
            <p:ph sz="quarter" idx="14"/>
          </p:nvPr>
        </p:nvSpPr>
        <p:spPr>
          <a:xfrm>
            <a:off x="8170230"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smtClean="0"/>
              <a:t>Modifier les styles du texte du masque</a:t>
            </a:r>
          </a:p>
          <a:p>
            <a:pPr lvl="1"/>
            <a:r>
              <a:rPr lang="fr-FR" smtClean="0"/>
              <a:t>Deuxième niveau</a:t>
            </a:r>
          </a:p>
        </p:txBody>
      </p:sp>
    </p:spTree>
    <p:extLst>
      <p:ext uri="{BB962C8B-B14F-4D97-AF65-F5344CB8AC3E}">
        <p14:creationId xmlns:p14="http://schemas.microsoft.com/office/powerpoint/2010/main" val="3831057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part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11388916" cy="1325563"/>
          </a:xfrm>
        </p:spPr>
        <p:txBody>
          <a:bodyPr/>
          <a:lstStyle/>
          <a:p>
            <a:r>
              <a:rPr lang="fr-FR" smtClean="0"/>
              <a:t>Modifiez le style du titre</a:t>
            </a:r>
            <a:endParaRPr lang="fr-F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C733CFD2-3B22-41BC-8B36-815F6682AD7E}" type="datetime1">
              <a:rPr lang="fr-FR" smtClean="0"/>
              <a:t>12/12/2020</a:t>
            </a:fld>
            <a:endParaRPr lang="fr-FR"/>
          </a:p>
        </p:txBody>
      </p:sp>
      <p:sp>
        <p:nvSpPr>
          <p:cNvPr id="5" name="Espace réservé du pied de page 4">
            <a:extLst>
              <a:ext uri="{FF2B5EF4-FFF2-40B4-BE49-F238E27FC236}">
                <a16:creationId xmlns:a16="http://schemas.microsoft.com/office/drawing/2014/main" id="{985D1710-4FA1-4336-974E-07022CB92EC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7F1165D-0DBB-4343-96DD-6E8FA9F6076A}"/>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13">
            <a:extLst>
              <a:ext uri="{FF2B5EF4-FFF2-40B4-BE49-F238E27FC236}">
                <a16:creationId xmlns:a16="http://schemas.microsoft.com/office/drawing/2014/main" id="{B0B57733-763C-45E9-9A99-1B7E912A7B88}"/>
              </a:ext>
            </a:extLst>
          </p:cNvPr>
          <p:cNvSpPr>
            <a:spLocks noGrp="1"/>
          </p:cNvSpPr>
          <p:nvPr>
            <p:ph type="pic" sz="quarter" idx="13"/>
          </p:nvPr>
        </p:nvSpPr>
        <p:spPr>
          <a:xfrm>
            <a:off x="1" y="969963"/>
            <a:ext cx="12192000" cy="5356225"/>
          </a:xfrm>
        </p:spPr>
        <p:txBody>
          <a:bodyPr/>
          <a:lstStyle/>
          <a:p>
            <a:r>
              <a:rPr lang="fr-FR" smtClean="0"/>
              <a:t>Cliquez sur l'icône pour ajouter une image</a:t>
            </a:r>
            <a:endParaRPr lang="fr-FR" dirty="0"/>
          </a:p>
        </p:txBody>
      </p:sp>
      <p:pic>
        <p:nvPicPr>
          <p:cNvPr id="12" name="Image 11"/>
          <p:cNvPicPr>
            <a:picLocks noChangeAspect="1"/>
          </p:cNvPicPr>
          <p:nvPr userDrawn="1"/>
        </p:nvPicPr>
        <p:blipFill rotWithShape="1">
          <a:blip r:embed="rId5"/>
          <a:srcRect l="76766" t="17778" r="8055" b="71270"/>
          <a:stretch/>
        </p:blipFill>
        <p:spPr>
          <a:xfrm>
            <a:off x="10960105" y="328158"/>
            <a:ext cx="1089697" cy="442289"/>
          </a:xfrm>
          <a:prstGeom prst="rect">
            <a:avLst/>
          </a:prstGeom>
        </p:spPr>
      </p:pic>
      <p:sp>
        <p:nvSpPr>
          <p:cNvPr id="15" name="ZoneTexte 14"/>
          <p:cNvSpPr txBox="1"/>
          <p:nvPr userDrawn="1"/>
        </p:nvSpPr>
        <p:spPr>
          <a:xfrm>
            <a:off x="10802612" y="116442"/>
            <a:ext cx="620683" cy="276999"/>
          </a:xfrm>
          <a:prstGeom prst="rect">
            <a:avLst/>
          </a:prstGeom>
          <a:noFill/>
        </p:spPr>
        <p:txBody>
          <a:bodyPr wrap="none" rtlCol="0">
            <a:spAutoFit/>
          </a:bodyPr>
          <a:lstStyle/>
          <a:p>
            <a:r>
              <a:rPr lang="fr-FR" sz="1200" b="1" dirty="0" smtClean="0">
                <a:solidFill>
                  <a:srgbClr val="0A4789"/>
                </a:solidFill>
              </a:rPr>
              <a:t>Projet</a:t>
            </a:r>
            <a:endParaRPr lang="en-US" sz="1000" b="1" dirty="0">
              <a:solidFill>
                <a:srgbClr val="0A4789"/>
              </a:solidFill>
            </a:endParaRPr>
          </a:p>
        </p:txBody>
      </p:sp>
      <p:pic>
        <p:nvPicPr>
          <p:cNvPr id="16" name="Image 15"/>
          <p:cNvPicPr>
            <a:picLocks noChangeAspect="1"/>
          </p:cNvPicPr>
          <p:nvPr userDrawn="1"/>
        </p:nvPicPr>
        <p:blipFill rotWithShape="1">
          <a:blip r:embed="rId6"/>
          <a:srcRect l="16418" t="5796" r="16246" b="9086"/>
          <a:stretch/>
        </p:blipFill>
        <p:spPr>
          <a:xfrm>
            <a:off x="10244269" y="328158"/>
            <a:ext cx="472357" cy="335871"/>
          </a:xfrm>
          <a:prstGeom prst="rect">
            <a:avLst/>
          </a:prstGeom>
        </p:spPr>
      </p:pic>
    </p:spTree>
    <p:extLst>
      <p:ext uri="{BB962C8B-B14F-4D97-AF65-F5344CB8AC3E}">
        <p14:creationId xmlns:p14="http://schemas.microsoft.com/office/powerpoint/2010/main" val="26871715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contenus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smtClean="0"/>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3E873AE1-5950-4748-95FC-98A910B14992}" type="datetime1">
              <a:rPr lang="fr-FR" smtClean="0"/>
              <a:t>12/12/2020</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smtClean="0"/>
              <a:t>Modifier les styles du texte du masque</a:t>
            </a:r>
          </a:p>
        </p:txBody>
      </p:sp>
    </p:spTree>
    <p:extLst>
      <p:ext uri="{BB962C8B-B14F-4D97-AF65-F5344CB8AC3E}">
        <p14:creationId xmlns:p14="http://schemas.microsoft.com/office/powerpoint/2010/main" val="11059674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contenus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smtClean="0"/>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AC74B510-252F-4777-A78B-388D2B86BA2F}" type="datetime1">
              <a:rPr lang="fr-FR" smtClean="0"/>
              <a:t>12/12/2020</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smtClean="0"/>
              <a:t>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smtClean="0"/>
              <a:t>Modifier les styles du texte du masque</a:t>
            </a:r>
          </a:p>
        </p:txBody>
      </p:sp>
    </p:spTree>
    <p:extLst>
      <p:ext uri="{BB962C8B-B14F-4D97-AF65-F5344CB8AC3E}">
        <p14:creationId xmlns:p14="http://schemas.microsoft.com/office/powerpoint/2010/main" val="35602531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contenus 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smtClean="0"/>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2EDAE380-707A-4B17-810D-A4D3F1C1ABAA}" type="datetime1">
              <a:rPr lang="fr-FR" smtClean="0"/>
              <a:t>12/12/2020</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smtClean="0"/>
              <a:t>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428886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smtClean="0"/>
              <a:t>Modifier les styles du texte du masque</a:t>
            </a:r>
          </a:p>
        </p:txBody>
      </p:sp>
      <p:sp>
        <p:nvSpPr>
          <p:cNvPr id="21" name="Espace réservé du contenu 5">
            <a:extLst>
              <a:ext uri="{FF2B5EF4-FFF2-40B4-BE49-F238E27FC236}">
                <a16:creationId xmlns:a16="http://schemas.microsoft.com/office/drawing/2014/main" id="{BF48DBAD-980E-4784-AD80-364655C5376A}"/>
              </a:ext>
            </a:extLst>
          </p:cNvPr>
          <p:cNvSpPr>
            <a:spLocks noGrp="1"/>
          </p:cNvSpPr>
          <p:nvPr>
            <p:ph sz="quarter" idx="14"/>
          </p:nvPr>
        </p:nvSpPr>
        <p:spPr>
          <a:xfrm>
            <a:off x="8170230"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smtClean="0"/>
              <a:t>Modifier les styles du texte du masque</a:t>
            </a:r>
          </a:p>
        </p:txBody>
      </p:sp>
    </p:spTree>
    <p:extLst>
      <p:ext uri="{BB962C8B-B14F-4D97-AF65-F5344CB8AC3E}">
        <p14:creationId xmlns:p14="http://schemas.microsoft.com/office/powerpoint/2010/main" val="3323338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contenus 1 colonne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smtClean="0"/>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3E873AE1-5950-4748-95FC-98A910B14992}" type="datetime1">
              <a:rPr lang="fr-FR" smtClean="0"/>
              <a:t>12/12/2020</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smtClean="0"/>
              <a:t>Modifier les styles du texte du masque</a:t>
            </a:r>
          </a:p>
        </p:txBody>
      </p:sp>
    </p:spTree>
    <p:extLst>
      <p:ext uri="{BB962C8B-B14F-4D97-AF65-F5344CB8AC3E}">
        <p14:creationId xmlns:p14="http://schemas.microsoft.com/office/powerpoint/2010/main" val="11284596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contenus 2 colonnes vi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smtClean="0"/>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AC74B510-252F-4777-A78B-388D2B86BA2F}" type="datetime1">
              <a:rPr lang="fr-FR" smtClean="0"/>
              <a:t>12/12/2020</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smtClean="0"/>
              <a:t>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smtClean="0"/>
              <a:t>Modifier les styles du texte du masque</a:t>
            </a:r>
          </a:p>
        </p:txBody>
      </p:sp>
    </p:spTree>
    <p:extLst>
      <p:ext uri="{BB962C8B-B14F-4D97-AF65-F5344CB8AC3E}">
        <p14:creationId xmlns:p14="http://schemas.microsoft.com/office/powerpoint/2010/main" val="29624542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contenus 3 colonnes vi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smtClean="0"/>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2EDAE380-707A-4B17-810D-A4D3F1C1ABAA}" type="datetime1">
              <a:rPr lang="fr-FR" smtClean="0"/>
              <a:t>12/12/2020</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smtClean="0"/>
              <a:t>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428886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smtClean="0"/>
              <a:t>Modifier les styles du texte du masque</a:t>
            </a:r>
          </a:p>
        </p:txBody>
      </p:sp>
      <p:sp>
        <p:nvSpPr>
          <p:cNvPr id="21" name="Espace réservé du contenu 5">
            <a:extLst>
              <a:ext uri="{FF2B5EF4-FFF2-40B4-BE49-F238E27FC236}">
                <a16:creationId xmlns:a16="http://schemas.microsoft.com/office/drawing/2014/main" id="{BF48DBAD-980E-4784-AD80-364655C5376A}"/>
              </a:ext>
            </a:extLst>
          </p:cNvPr>
          <p:cNvSpPr>
            <a:spLocks noGrp="1"/>
          </p:cNvSpPr>
          <p:nvPr>
            <p:ph sz="quarter" idx="14"/>
          </p:nvPr>
        </p:nvSpPr>
        <p:spPr>
          <a:xfrm>
            <a:off x="8170230"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smtClean="0"/>
              <a:t>Modifier les styles du texte du masque</a:t>
            </a:r>
          </a:p>
        </p:txBody>
      </p:sp>
    </p:spTree>
    <p:extLst>
      <p:ext uri="{BB962C8B-B14F-4D97-AF65-F5344CB8AC3E}">
        <p14:creationId xmlns:p14="http://schemas.microsoft.com/office/powerpoint/2010/main" val="36099409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16DB780-74F7-4FC9-9D7D-FA459DE5025C}"/>
              </a:ext>
            </a:extLst>
          </p:cNvPr>
          <p:cNvSpPr>
            <a:spLocks noGrp="1"/>
          </p:cNvSpPr>
          <p:nvPr>
            <p:ph type="title"/>
          </p:nvPr>
        </p:nvSpPr>
        <p:spPr>
          <a:xfrm>
            <a:off x="401542" y="365125"/>
            <a:ext cx="11388916"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479036DE-422F-44CC-BF88-4B490C5BCBD5}"/>
              </a:ext>
            </a:extLst>
          </p:cNvPr>
          <p:cNvSpPr>
            <a:spLocks noGrp="1"/>
          </p:cNvSpPr>
          <p:nvPr>
            <p:ph type="body" idx="1"/>
          </p:nvPr>
        </p:nvSpPr>
        <p:spPr>
          <a:xfrm>
            <a:off x="401542" y="1825625"/>
            <a:ext cx="11388916"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A228CDF5-D17E-46B0-B1D6-AC26E3C71546}"/>
              </a:ext>
            </a:extLst>
          </p:cNvPr>
          <p:cNvSpPr>
            <a:spLocks noGrp="1"/>
          </p:cNvSpPr>
          <p:nvPr>
            <p:ph type="dt" sz="half" idx="2"/>
          </p:nvPr>
        </p:nvSpPr>
        <p:spPr>
          <a:xfrm>
            <a:off x="10645422" y="6370462"/>
            <a:ext cx="1145036" cy="365125"/>
          </a:xfrm>
          <a:prstGeom prst="rect">
            <a:avLst/>
          </a:prstGeom>
        </p:spPr>
        <p:txBody>
          <a:bodyPr vert="horz" lIns="91440" tIns="45720" rIns="91440" bIns="45720" rtlCol="0" anchor="ctr"/>
          <a:lstStyle>
            <a:lvl1pPr algn="r">
              <a:defRPr sz="1200" b="0">
                <a:solidFill>
                  <a:schemeClr val="tx1"/>
                </a:solidFill>
              </a:defRPr>
            </a:lvl1pPr>
          </a:lstStyle>
          <a:p>
            <a:fld id="{E65E6AF5-34FA-4DFE-86EB-E804FE14CCC2}" type="datetime1">
              <a:rPr lang="fr-FR" smtClean="0"/>
              <a:t>12/12/2020</a:t>
            </a:fld>
            <a:endParaRPr lang="fr-FR" dirty="0"/>
          </a:p>
        </p:txBody>
      </p:sp>
      <p:sp>
        <p:nvSpPr>
          <p:cNvPr id="5" name="Espace réservé du pied de page 4">
            <a:extLst>
              <a:ext uri="{FF2B5EF4-FFF2-40B4-BE49-F238E27FC236}">
                <a16:creationId xmlns:a16="http://schemas.microsoft.com/office/drawing/2014/main" id="{6D6F6DA1-FDF9-4717-886C-6A67F547279E}"/>
              </a:ext>
            </a:extLst>
          </p:cNvPr>
          <p:cNvSpPr>
            <a:spLocks noGrp="1"/>
          </p:cNvSpPr>
          <p:nvPr>
            <p:ph type="ftr" sz="quarter" idx="3"/>
          </p:nvPr>
        </p:nvSpPr>
        <p:spPr>
          <a:xfrm>
            <a:off x="401542" y="6370462"/>
            <a:ext cx="4085550" cy="365125"/>
          </a:xfrm>
          <a:prstGeom prst="rect">
            <a:avLst/>
          </a:prstGeom>
        </p:spPr>
        <p:txBody>
          <a:bodyPr vert="horz" lIns="91440" tIns="45720" rIns="91440" bIns="45720" rtlCol="0" anchor="ctr"/>
          <a:lstStyle>
            <a:lvl1pPr algn="l">
              <a:defRPr sz="1200" b="0">
                <a:solidFill>
                  <a:schemeClr val="tx1"/>
                </a:solidFill>
              </a:defRPr>
            </a:lvl1pPr>
          </a:lstStyle>
          <a:p>
            <a:r>
              <a:rPr lang="fr-FR" dirty="0" smtClean="0"/>
              <a:t>Service Industrie</a:t>
            </a:r>
            <a:endParaRPr lang="fr-FR" dirty="0"/>
          </a:p>
        </p:txBody>
      </p:sp>
      <p:sp>
        <p:nvSpPr>
          <p:cNvPr id="6" name="Espace réservé du numéro de diapositive 5">
            <a:extLst>
              <a:ext uri="{FF2B5EF4-FFF2-40B4-BE49-F238E27FC236}">
                <a16:creationId xmlns:a16="http://schemas.microsoft.com/office/drawing/2014/main" id="{080EB3D9-6B18-4640-ADFF-1EE86CD6060A}"/>
              </a:ext>
            </a:extLst>
          </p:cNvPr>
          <p:cNvSpPr>
            <a:spLocks noGrp="1"/>
          </p:cNvSpPr>
          <p:nvPr>
            <p:ph type="sldNum" sz="quarter" idx="4"/>
          </p:nvPr>
        </p:nvSpPr>
        <p:spPr>
          <a:xfrm>
            <a:off x="9550400" y="6370462"/>
            <a:ext cx="714828" cy="365125"/>
          </a:xfrm>
          <a:prstGeom prst="rect">
            <a:avLst/>
          </a:prstGeom>
        </p:spPr>
        <p:txBody>
          <a:bodyPr vert="horz" lIns="91440" tIns="45720" rIns="91440" bIns="45720" rtlCol="0" anchor="ctr"/>
          <a:lstStyle>
            <a:lvl1pPr algn="r">
              <a:defRPr sz="1200" b="0">
                <a:solidFill>
                  <a:schemeClr val="tx1"/>
                </a:solidFill>
              </a:defRPr>
            </a:lvl1pPr>
          </a:lstStyle>
          <a:p>
            <a:fld id="{07C99ADF-20A6-40EF-AAB9-F326D6E12C60}" type="slidenum">
              <a:rPr lang="fr-FR" smtClean="0"/>
              <a:pPr/>
              <a:t>‹N°›</a:t>
            </a:fld>
            <a:endParaRPr lang="fr-FR"/>
          </a:p>
        </p:txBody>
      </p:sp>
    </p:spTree>
    <p:extLst>
      <p:ext uri="{BB962C8B-B14F-4D97-AF65-F5344CB8AC3E}">
        <p14:creationId xmlns:p14="http://schemas.microsoft.com/office/powerpoint/2010/main" val="44970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2" r:id="rId6"/>
    <p:sldLayoutId id="2147483663" r:id="rId7"/>
    <p:sldLayoutId id="2147483664" r:id="rId8"/>
    <p:sldLayoutId id="2147483665" r:id="rId9"/>
    <p:sldLayoutId id="2147483655" r:id="rId10"/>
    <p:sldLayoutId id="2147483651" r:id="rId11"/>
    <p:sldLayoutId id="2147483666" r:id="rId12"/>
    <p:sldLayoutId id="2147483677" r:id="rId1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ademe.fr/mix-gaz-100-renouvelable-2050" TargetMode="External"/><Relationship Id="rId2" Type="http://schemas.openxmlformats.org/officeDocument/2006/relationships/hyperlink" Target="https://www.ademe.fr/vers-lautonomie-energetique-zni-zones-non-interconnectees" TargetMode="External"/><Relationship Id="rId1" Type="http://schemas.openxmlformats.org/officeDocument/2006/relationships/slideLayout" Target="../slideLayouts/slideLayout4.xml"/><Relationship Id="rId5" Type="http://schemas.openxmlformats.org/officeDocument/2006/relationships/image" Target="../media/image30.jp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https://www.ademe.fr/couts-energies-renouvelables-recuperation-fran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ademe.fr/trajectoires-devolution-mix-electrique-a-horizon-2020-2060"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ademe.fr/mix-gaz-100-renouvelable-205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1542" y="3743481"/>
            <a:ext cx="11388902" cy="696188"/>
          </a:xfrm>
        </p:spPr>
        <p:txBody>
          <a:bodyPr>
            <a:normAutofit/>
          </a:bodyPr>
          <a:lstStyle/>
          <a:p>
            <a:r>
              <a:rPr lang="fr-FR" dirty="0" smtClean="0"/>
              <a:t>Quelques études prospectives sur les </a:t>
            </a:r>
            <a:r>
              <a:rPr lang="fr-FR" dirty="0" err="1" smtClean="0"/>
              <a:t>EnR</a:t>
            </a:r>
            <a:endParaRPr lang="fr-FR" dirty="0"/>
          </a:p>
        </p:txBody>
      </p:sp>
      <p:sp>
        <p:nvSpPr>
          <p:cNvPr id="4" name="Espace réservé de la date 3"/>
          <p:cNvSpPr>
            <a:spLocks noGrp="1"/>
          </p:cNvSpPr>
          <p:nvPr>
            <p:ph type="dt" sz="half" idx="10"/>
          </p:nvPr>
        </p:nvSpPr>
        <p:spPr/>
        <p:txBody>
          <a:bodyPr/>
          <a:lstStyle/>
          <a:p>
            <a:fld id="{33433553-D0CE-4839-9B43-53BF64EE9B8E}" type="datetime1">
              <a:rPr lang="fr-FR" smtClean="0"/>
              <a:t>12/12/2020</a:t>
            </a:fld>
            <a:endParaRPr lang="fr-FR"/>
          </a:p>
        </p:txBody>
      </p:sp>
      <p:sp>
        <p:nvSpPr>
          <p:cNvPr id="5" name="Espace réservé du pied de page 4"/>
          <p:cNvSpPr>
            <a:spLocks noGrp="1"/>
          </p:cNvSpPr>
          <p:nvPr>
            <p:ph type="ftr" sz="quarter" idx="11"/>
          </p:nvPr>
        </p:nvSpPr>
        <p:spPr/>
        <p:txBody>
          <a:bodyPr/>
          <a:lstStyle/>
          <a:p>
            <a:r>
              <a:rPr lang="fr-FR" dirty="0" smtClean="0"/>
              <a:t>Service Industrie</a:t>
            </a:r>
            <a:endParaRPr lang="fr-FR" dirty="0"/>
          </a:p>
        </p:txBody>
      </p:sp>
      <p:sp>
        <p:nvSpPr>
          <p:cNvPr id="6" name="Espace réservé du numéro de diapositive 5"/>
          <p:cNvSpPr>
            <a:spLocks noGrp="1"/>
          </p:cNvSpPr>
          <p:nvPr>
            <p:ph type="sldNum" sz="quarter" idx="12"/>
          </p:nvPr>
        </p:nvSpPr>
        <p:spPr/>
        <p:txBody>
          <a:bodyPr/>
          <a:lstStyle/>
          <a:p>
            <a:fld id="{07C99ADF-20A6-40EF-AAB9-F326D6E12C60}" type="slidenum">
              <a:rPr lang="fr-FR" smtClean="0"/>
              <a:t>1</a:t>
            </a:fld>
            <a:endParaRPr lang="fr-FR"/>
          </a:p>
        </p:txBody>
      </p:sp>
      <p:sp>
        <p:nvSpPr>
          <p:cNvPr id="9" name="Sous-titre 8"/>
          <p:cNvSpPr>
            <a:spLocks noGrp="1"/>
          </p:cNvSpPr>
          <p:nvPr>
            <p:ph type="subTitle" idx="1"/>
          </p:nvPr>
        </p:nvSpPr>
        <p:spPr/>
        <p:txBody>
          <a:bodyPr/>
          <a:lstStyle/>
          <a:p>
            <a:r>
              <a:rPr lang="fr-FR" sz="2400" dirty="0" smtClean="0"/>
              <a:t>David MARCHAL - ADEME</a:t>
            </a:r>
            <a:endParaRPr lang="fr-FR" sz="2400" dirty="0"/>
          </a:p>
        </p:txBody>
      </p:sp>
    </p:spTree>
    <p:extLst>
      <p:ext uri="{BB962C8B-B14F-4D97-AF65-F5344CB8AC3E}">
        <p14:creationId xmlns:p14="http://schemas.microsoft.com/office/powerpoint/2010/main" val="1855233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b">
            <a:normAutofit/>
          </a:bodyPr>
          <a:lstStyle/>
          <a:p>
            <a:pPr algn="l"/>
            <a:r>
              <a:rPr lang="fr-FR" sz="3200" dirty="0">
                <a:solidFill>
                  <a:schemeClr val="tx1"/>
                </a:solidFill>
              </a:rPr>
              <a:t>Trajectoire de référence</a:t>
            </a:r>
          </a:p>
        </p:txBody>
      </p:sp>
      <p:sp>
        <p:nvSpPr>
          <p:cNvPr id="3" name="Sous-titre 2"/>
          <p:cNvSpPr>
            <a:spLocks noGrp="1"/>
          </p:cNvSpPr>
          <p:nvPr>
            <p:ph type="subTitle" idx="10"/>
          </p:nvPr>
        </p:nvSpPr>
        <p:spPr/>
        <p:txBody>
          <a:bodyPr/>
          <a:lstStyle/>
          <a:p>
            <a:endParaRPr lang="fr-FR" dirty="0"/>
          </a:p>
        </p:txBody>
      </p:sp>
      <p:pic>
        <p:nvPicPr>
          <p:cNvPr id="7" name="Image 6"/>
          <p:cNvPicPr>
            <a:picLocks noChangeAspect="1"/>
          </p:cNvPicPr>
          <p:nvPr/>
        </p:nvPicPr>
        <p:blipFill>
          <a:blip r:embed="rId3"/>
          <a:stretch>
            <a:fillRect/>
          </a:stretch>
        </p:blipFill>
        <p:spPr>
          <a:xfrm>
            <a:off x="1664656" y="1628800"/>
            <a:ext cx="8870204" cy="4797406"/>
          </a:xfrm>
          <a:prstGeom prst="rect">
            <a:avLst/>
          </a:prstGeom>
        </p:spPr>
      </p:pic>
    </p:spTree>
    <p:extLst>
      <p:ext uri="{BB962C8B-B14F-4D97-AF65-F5344CB8AC3E}">
        <p14:creationId xmlns:p14="http://schemas.microsoft.com/office/powerpoint/2010/main" val="3704978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b">
            <a:normAutofit/>
          </a:bodyPr>
          <a:lstStyle/>
          <a:p>
            <a:pPr algn="l"/>
            <a:r>
              <a:rPr lang="fr-FR" sz="3200" dirty="0">
                <a:solidFill>
                  <a:schemeClr val="tx1"/>
                </a:solidFill>
              </a:rPr>
              <a:t>Trajectoire de référence</a:t>
            </a:r>
          </a:p>
        </p:txBody>
      </p:sp>
      <p:sp>
        <p:nvSpPr>
          <p:cNvPr id="3" name="Sous-titre 2"/>
          <p:cNvSpPr>
            <a:spLocks noGrp="1"/>
          </p:cNvSpPr>
          <p:nvPr>
            <p:ph type="subTitle" idx="10"/>
          </p:nvPr>
        </p:nvSpPr>
        <p:spPr/>
        <p:txBody>
          <a:bodyPr/>
          <a:lstStyle/>
          <a:p>
            <a:endParaRPr lang="fr-FR"/>
          </a:p>
        </p:txBody>
      </p:sp>
      <p:sp>
        <p:nvSpPr>
          <p:cNvPr id="4" name="Espace réservé du texte 3"/>
          <p:cNvSpPr>
            <a:spLocks noGrp="1"/>
          </p:cNvSpPr>
          <p:nvPr>
            <p:ph type="body" sz="quarter" idx="11"/>
          </p:nvPr>
        </p:nvSpPr>
        <p:spPr/>
        <p:txBody>
          <a:bodyPr/>
          <a:lstStyle/>
          <a:p>
            <a:endParaRPr lang="fr-FR"/>
          </a:p>
        </p:txBody>
      </p:sp>
      <p:pic>
        <p:nvPicPr>
          <p:cNvPr id="6" name="Image 5"/>
          <p:cNvPicPr>
            <a:picLocks noChangeAspect="1"/>
          </p:cNvPicPr>
          <p:nvPr/>
        </p:nvPicPr>
        <p:blipFill>
          <a:blip r:embed="rId2"/>
          <a:stretch>
            <a:fillRect/>
          </a:stretch>
        </p:blipFill>
        <p:spPr>
          <a:xfrm>
            <a:off x="1775520" y="1222757"/>
            <a:ext cx="8731069" cy="5446603"/>
          </a:xfrm>
          <a:prstGeom prst="rect">
            <a:avLst/>
          </a:prstGeom>
        </p:spPr>
      </p:pic>
    </p:spTree>
    <p:extLst>
      <p:ext uri="{BB962C8B-B14F-4D97-AF65-F5344CB8AC3E}">
        <p14:creationId xmlns:p14="http://schemas.microsoft.com/office/powerpoint/2010/main" val="1281263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b">
            <a:normAutofit fontScale="90000"/>
          </a:bodyPr>
          <a:lstStyle/>
          <a:p>
            <a:pPr algn="l"/>
            <a:r>
              <a:rPr lang="fr-FR" sz="3200" dirty="0">
                <a:solidFill>
                  <a:schemeClr val="tx1"/>
                </a:solidFill>
              </a:rPr>
              <a:t>Exemple: 1 semaine de production et consommation</a:t>
            </a:r>
          </a:p>
        </p:txBody>
      </p:sp>
      <p:sp>
        <p:nvSpPr>
          <p:cNvPr id="3" name="Sous-titre 2"/>
          <p:cNvSpPr>
            <a:spLocks noGrp="1"/>
          </p:cNvSpPr>
          <p:nvPr>
            <p:ph type="subTitle" idx="10"/>
          </p:nvPr>
        </p:nvSpPr>
        <p:spPr/>
        <p:txBody>
          <a:bodyPr/>
          <a:lstStyle/>
          <a:p>
            <a:endParaRPr lang="fr-FR"/>
          </a:p>
        </p:txBody>
      </p:sp>
      <p:sp>
        <p:nvSpPr>
          <p:cNvPr id="4" name="Espace réservé du texte 3"/>
          <p:cNvSpPr>
            <a:spLocks noGrp="1"/>
          </p:cNvSpPr>
          <p:nvPr>
            <p:ph type="body" sz="quarter" idx="11"/>
          </p:nvPr>
        </p:nvSpPr>
        <p:spPr/>
        <p:txBody>
          <a:bodyPr/>
          <a:lstStyle/>
          <a:p>
            <a:endParaRPr lang="fr-FR"/>
          </a:p>
        </p:txBody>
      </p:sp>
      <p:pic>
        <p:nvPicPr>
          <p:cNvPr id="5" name="Image 4"/>
          <p:cNvPicPr>
            <a:picLocks noChangeAspect="1"/>
          </p:cNvPicPr>
          <p:nvPr/>
        </p:nvPicPr>
        <p:blipFill>
          <a:blip r:embed="rId2"/>
          <a:stretch>
            <a:fillRect/>
          </a:stretch>
        </p:blipFill>
        <p:spPr>
          <a:xfrm>
            <a:off x="2991744" y="1072135"/>
            <a:ext cx="7416824" cy="5760894"/>
          </a:xfrm>
          <a:prstGeom prst="rect">
            <a:avLst/>
          </a:prstGeom>
        </p:spPr>
      </p:pic>
    </p:spTree>
    <p:extLst>
      <p:ext uri="{BB962C8B-B14F-4D97-AF65-F5344CB8AC3E}">
        <p14:creationId xmlns:p14="http://schemas.microsoft.com/office/powerpoint/2010/main" val="3606855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p:nvPr/>
        </p:nvPicPr>
        <p:blipFill>
          <a:blip r:embed="rId3"/>
          <a:stretch>
            <a:fillRect/>
          </a:stretch>
        </p:blipFill>
        <p:spPr>
          <a:xfrm>
            <a:off x="888273" y="2278889"/>
            <a:ext cx="10029133" cy="3956447"/>
          </a:xfrm>
          <a:prstGeom prst="rect">
            <a:avLst/>
          </a:prstGeom>
        </p:spPr>
      </p:pic>
      <p:sp>
        <p:nvSpPr>
          <p:cNvPr id="2" name="Titre 1"/>
          <p:cNvSpPr>
            <a:spLocks noGrp="1"/>
          </p:cNvSpPr>
          <p:nvPr>
            <p:ph type="title"/>
          </p:nvPr>
        </p:nvSpPr>
        <p:spPr/>
        <p:txBody>
          <a:bodyPr/>
          <a:lstStyle/>
          <a:p>
            <a:r>
              <a:rPr lang="fr-FR" dirty="0"/>
              <a:t>Coûts totaux de la trajectoire de référence</a:t>
            </a:r>
            <a:endParaRPr lang="fr-FR" dirty="0"/>
          </a:p>
        </p:txBody>
      </p:sp>
    </p:spTree>
    <p:extLst>
      <p:ext uri="{BB962C8B-B14F-4D97-AF65-F5344CB8AC3E}">
        <p14:creationId xmlns:p14="http://schemas.microsoft.com/office/powerpoint/2010/main" val="3432015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Au-delà de 2030, la trajectoire pourra s’adapter aux </a:t>
            </a:r>
            <a:r>
              <a:rPr lang="fr-FR" dirty="0" smtClean="0"/>
              <a:t>aléas</a:t>
            </a:r>
            <a:br>
              <a:rPr lang="fr-FR" dirty="0" smtClean="0"/>
            </a:br>
            <a:r>
              <a:rPr lang="fr-FR" dirty="0"/>
              <a:t/>
            </a:r>
            <a:br>
              <a:rPr lang="fr-FR" dirty="0"/>
            </a:br>
            <a:endParaRPr lang="fr-FR" dirty="0"/>
          </a:p>
        </p:txBody>
      </p:sp>
      <p:sp>
        <p:nvSpPr>
          <p:cNvPr id="5" name="Espace réservé du contenu 4"/>
          <p:cNvSpPr>
            <a:spLocks noGrp="1"/>
          </p:cNvSpPr>
          <p:nvPr>
            <p:ph sz="quarter" idx="4"/>
          </p:nvPr>
        </p:nvSpPr>
        <p:spPr/>
        <p:txBody>
          <a:bodyPr/>
          <a:lstStyle/>
          <a:p>
            <a:endParaRPr lang="fr-FR" dirty="0"/>
          </a:p>
        </p:txBody>
      </p:sp>
      <p:pic>
        <p:nvPicPr>
          <p:cNvPr id="4" name="Image 3"/>
          <p:cNvPicPr>
            <a:picLocks noChangeAspect="1"/>
          </p:cNvPicPr>
          <p:nvPr/>
        </p:nvPicPr>
        <p:blipFill>
          <a:blip r:embed="rId3"/>
          <a:stretch>
            <a:fillRect/>
          </a:stretch>
        </p:blipFill>
        <p:spPr>
          <a:xfrm>
            <a:off x="3946141" y="1335780"/>
            <a:ext cx="8113939" cy="5321590"/>
          </a:xfrm>
          <a:prstGeom prst="rect">
            <a:avLst/>
          </a:prstGeom>
        </p:spPr>
      </p:pic>
      <p:sp>
        <p:nvSpPr>
          <p:cNvPr id="14" name="Rectangle 13"/>
          <p:cNvSpPr/>
          <p:nvPr/>
        </p:nvSpPr>
        <p:spPr>
          <a:xfrm>
            <a:off x="4450196" y="1593522"/>
            <a:ext cx="1150952" cy="206766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4450196" y="4048961"/>
            <a:ext cx="1150952" cy="206766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8554652" y="1593522"/>
            <a:ext cx="1150952" cy="206766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8554652" y="4048961"/>
            <a:ext cx="1150952" cy="206766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0814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études prospectives sur les </a:t>
            </a:r>
            <a:r>
              <a:rPr lang="fr-FR" dirty="0" err="1" smtClean="0"/>
              <a:t>EnR</a:t>
            </a:r>
            <a:endParaRPr lang="fr-FR" dirty="0"/>
          </a:p>
        </p:txBody>
      </p:sp>
      <p:sp>
        <p:nvSpPr>
          <p:cNvPr id="3" name="Espace réservé de la date 2"/>
          <p:cNvSpPr>
            <a:spLocks noGrp="1"/>
          </p:cNvSpPr>
          <p:nvPr>
            <p:ph type="dt" sz="half" idx="10"/>
          </p:nvPr>
        </p:nvSpPr>
        <p:spPr/>
        <p:txBody>
          <a:bodyPr/>
          <a:lstStyle/>
          <a:p>
            <a:fld id="{3E873AE1-5950-4748-95FC-98A910B14992}" type="datetime1">
              <a:rPr lang="fr-FR" smtClean="0"/>
              <a:t>12/12/2020</a:t>
            </a:fld>
            <a:endParaRPr lang="fr-F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7C99ADF-20A6-40EF-AAB9-F326D6E12C60}" type="slidenum">
              <a:rPr lang="fr-FR" smtClean="0"/>
              <a:t>15</a:t>
            </a:fld>
            <a:endParaRPr lang="fr-FR"/>
          </a:p>
        </p:txBody>
      </p:sp>
      <p:sp>
        <p:nvSpPr>
          <p:cNvPr id="6" name="Espace réservé du contenu 5"/>
          <p:cNvSpPr>
            <a:spLocks noGrp="1"/>
          </p:cNvSpPr>
          <p:nvPr>
            <p:ph sz="quarter" idx="4"/>
          </p:nvPr>
        </p:nvSpPr>
        <p:spPr/>
        <p:txBody>
          <a:bodyPr/>
          <a:lstStyle/>
          <a:p>
            <a:r>
              <a:rPr lang="fr-FR" b="1" dirty="0" smtClean="0"/>
              <a:t>Etude vers l’autonomie énergétique des Zones non interconnectées</a:t>
            </a:r>
          </a:p>
          <a:p>
            <a:r>
              <a:rPr lang="fr-FR" dirty="0" smtClean="0"/>
              <a:t>	Guadeloupe, Réunion, Martinique </a:t>
            </a:r>
          </a:p>
          <a:p>
            <a:r>
              <a:rPr lang="fr-FR" dirty="0"/>
              <a:t>	 </a:t>
            </a:r>
            <a:r>
              <a:rPr lang="fr-FR" dirty="0">
                <a:hlinkClick r:id="rId2"/>
              </a:rPr>
              <a:t>https://</a:t>
            </a:r>
            <a:r>
              <a:rPr lang="fr-FR" dirty="0" smtClean="0">
                <a:hlinkClick r:id="rId2"/>
              </a:rPr>
              <a:t>www.ademe.fr/vers-lautonomie-energetique-zni-zones-non-interconnectees</a:t>
            </a:r>
            <a:r>
              <a:rPr lang="fr-FR" dirty="0" smtClean="0"/>
              <a:t> </a:t>
            </a:r>
          </a:p>
          <a:p>
            <a:r>
              <a:rPr lang="fr-FR" dirty="0"/>
              <a:t>	</a:t>
            </a:r>
            <a:r>
              <a:rPr lang="fr-FR" dirty="0" smtClean="0"/>
              <a:t>Corse, Mayotte, Guyane, à paraître</a:t>
            </a:r>
            <a:endParaRPr lang="fr-FR" dirty="0">
              <a:hlinkClick r:id="rId3"/>
            </a:endParaRPr>
          </a:p>
          <a:p>
            <a:endParaRPr lang="fr-FR" dirty="0" smtClean="0"/>
          </a:p>
          <a:p>
            <a:r>
              <a:rPr lang="fr-FR" b="1" dirty="0" smtClean="0"/>
              <a:t>Etude </a:t>
            </a:r>
            <a:r>
              <a:rPr lang="fr-FR" b="1" dirty="0"/>
              <a:t>100% gaz renouvelable</a:t>
            </a:r>
            <a:endParaRPr lang="fr-FR" b="1" dirty="0" smtClean="0">
              <a:hlinkClick r:id="rId3"/>
            </a:endParaRPr>
          </a:p>
          <a:p>
            <a:r>
              <a:rPr lang="fr-FR" dirty="0" smtClean="0">
                <a:hlinkClick r:id="rId3"/>
              </a:rPr>
              <a:t>	https</a:t>
            </a:r>
            <a:r>
              <a:rPr lang="fr-FR" dirty="0">
                <a:hlinkClick r:id="rId3"/>
              </a:rPr>
              <a:t>://</a:t>
            </a:r>
            <a:r>
              <a:rPr lang="fr-FR" dirty="0" smtClean="0">
                <a:hlinkClick r:id="rId3"/>
              </a:rPr>
              <a:t>www.ademe.fr/mix-gaz-100-renouvelable-2050</a:t>
            </a:r>
            <a:endParaRPr lang="fr-FR" dirty="0" smtClean="0"/>
          </a:p>
          <a:p>
            <a:endParaRPr lang="fr-FR" dirty="0"/>
          </a:p>
        </p:txBody>
      </p:sp>
      <p:pic>
        <p:nvPicPr>
          <p:cNvPr id="7" name="Image 6"/>
          <p:cNvPicPr>
            <a:picLocks noChangeAspect="1"/>
          </p:cNvPicPr>
          <p:nvPr/>
        </p:nvPicPr>
        <p:blipFill>
          <a:blip r:embed="rId4"/>
          <a:stretch>
            <a:fillRect/>
          </a:stretch>
        </p:blipFill>
        <p:spPr>
          <a:xfrm>
            <a:off x="9885457" y="4310742"/>
            <a:ext cx="1905000" cy="141435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5457" y="2326176"/>
            <a:ext cx="1905000" cy="1428750"/>
          </a:xfrm>
          <a:prstGeom prst="rect">
            <a:avLst/>
          </a:prstGeom>
        </p:spPr>
      </p:pic>
    </p:spTree>
    <p:extLst>
      <p:ext uri="{BB962C8B-B14F-4D97-AF65-F5344CB8AC3E}">
        <p14:creationId xmlns:p14="http://schemas.microsoft.com/office/powerpoint/2010/main" val="3997254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0F80EB3D-DD7E-4D25-98CC-1B529F37502B}"/>
              </a:ext>
            </a:extLst>
          </p:cNvPr>
          <p:cNvSpPr>
            <a:spLocks noGrp="1"/>
          </p:cNvSpPr>
          <p:nvPr>
            <p:ph type="title"/>
          </p:nvPr>
        </p:nvSpPr>
        <p:spPr/>
        <p:txBody>
          <a:bodyPr>
            <a:normAutofit fontScale="90000"/>
          </a:bodyPr>
          <a:lstStyle/>
          <a:p>
            <a:r>
              <a:rPr lang="fr-FR" dirty="0"/>
              <a:t/>
            </a:r>
            <a:br>
              <a:rPr lang="fr-FR" dirty="0"/>
            </a:br>
            <a:r>
              <a:rPr lang="fr-FR" dirty="0"/>
              <a:t>Prospective Energie-ressource 2050 </a:t>
            </a:r>
            <a:r>
              <a:rPr lang="fr-FR" dirty="0" smtClean="0"/>
              <a:t>ADEME</a:t>
            </a:r>
            <a:br>
              <a:rPr lang="fr-FR" dirty="0" smtClean="0"/>
            </a:br>
            <a:endParaRPr lang="fr-FR" dirty="0"/>
          </a:p>
        </p:txBody>
      </p:sp>
      <p:sp>
        <p:nvSpPr>
          <p:cNvPr id="3" name="Espace réservé du contenu 2"/>
          <p:cNvSpPr>
            <a:spLocks noGrp="1"/>
          </p:cNvSpPr>
          <p:nvPr>
            <p:ph sz="quarter" idx="4"/>
          </p:nvPr>
        </p:nvSpPr>
        <p:spPr/>
        <p:txBody>
          <a:bodyPr/>
          <a:lstStyle/>
          <a:p>
            <a:r>
              <a:rPr lang="fr-FR" b="1" dirty="0" smtClean="0"/>
              <a:t>Objectif : </a:t>
            </a:r>
            <a:r>
              <a:rPr lang="fr-FR" dirty="0" smtClean="0"/>
              <a:t>Bâtir </a:t>
            </a:r>
            <a:r>
              <a:rPr lang="fr-FR" dirty="0"/>
              <a:t>quatre futurs scénarios neutres en carbone</a:t>
            </a:r>
          </a:p>
        </p:txBody>
      </p:sp>
      <p:graphicFrame>
        <p:nvGraphicFramePr>
          <p:cNvPr id="9" name="Tableau 8"/>
          <p:cNvGraphicFramePr>
            <a:graphicFrameLocks noGrp="1"/>
          </p:cNvGraphicFramePr>
          <p:nvPr>
            <p:extLst>
              <p:ext uri="{D42A27DB-BD31-4B8C-83A1-F6EECF244321}">
                <p14:modId xmlns:p14="http://schemas.microsoft.com/office/powerpoint/2010/main" val="1611513529"/>
              </p:ext>
            </p:extLst>
          </p:nvPr>
        </p:nvGraphicFramePr>
        <p:xfrm>
          <a:off x="438892" y="2892844"/>
          <a:ext cx="11052960" cy="2978497"/>
        </p:xfrm>
        <a:graphic>
          <a:graphicData uri="http://schemas.openxmlformats.org/drawingml/2006/table">
            <a:tbl>
              <a:tblPr>
                <a:tableStyleId>{5C22544A-7EE6-4342-B048-85BDC9FD1C3A}</a:tableStyleId>
              </a:tblPr>
              <a:tblGrid>
                <a:gridCol w="1336446">
                  <a:extLst>
                    <a:ext uri="{9D8B030D-6E8A-4147-A177-3AD203B41FA5}">
                      <a16:colId xmlns:a16="http://schemas.microsoft.com/office/drawing/2014/main" val="2878091154"/>
                    </a:ext>
                  </a:extLst>
                </a:gridCol>
                <a:gridCol w="1575390">
                  <a:extLst>
                    <a:ext uri="{9D8B030D-6E8A-4147-A177-3AD203B41FA5}">
                      <a16:colId xmlns:a16="http://schemas.microsoft.com/office/drawing/2014/main" val="3997687331"/>
                    </a:ext>
                  </a:extLst>
                </a:gridCol>
                <a:gridCol w="1936772">
                  <a:extLst>
                    <a:ext uri="{9D8B030D-6E8A-4147-A177-3AD203B41FA5}">
                      <a16:colId xmlns:a16="http://schemas.microsoft.com/office/drawing/2014/main" val="1125316801"/>
                    </a:ext>
                  </a:extLst>
                </a:gridCol>
                <a:gridCol w="2137129">
                  <a:extLst>
                    <a:ext uri="{9D8B030D-6E8A-4147-A177-3AD203B41FA5}">
                      <a16:colId xmlns:a16="http://schemas.microsoft.com/office/drawing/2014/main" val="457908943"/>
                    </a:ext>
                  </a:extLst>
                </a:gridCol>
                <a:gridCol w="2110414">
                  <a:extLst>
                    <a:ext uri="{9D8B030D-6E8A-4147-A177-3AD203B41FA5}">
                      <a16:colId xmlns:a16="http://schemas.microsoft.com/office/drawing/2014/main" val="3251897440"/>
                    </a:ext>
                  </a:extLst>
                </a:gridCol>
                <a:gridCol w="1956809">
                  <a:extLst>
                    <a:ext uri="{9D8B030D-6E8A-4147-A177-3AD203B41FA5}">
                      <a16:colId xmlns:a16="http://schemas.microsoft.com/office/drawing/2014/main" val="4228718015"/>
                    </a:ext>
                  </a:extLst>
                </a:gridCol>
              </a:tblGrid>
              <a:tr h="1257720">
                <a:tc>
                  <a:txBody>
                    <a:bodyPr/>
                    <a:lstStyle/>
                    <a:p>
                      <a:pPr algn="ctr" fontAlgn="b"/>
                      <a:r>
                        <a:rPr lang="fr-FR" sz="1600" b="1" u="none" strike="noStrike" dirty="0">
                          <a:effectLst/>
                        </a:rPr>
                        <a:t>Intitulé provisoire</a:t>
                      </a:r>
                      <a:br>
                        <a:rPr lang="fr-FR" sz="1600" b="1" u="none" strike="noStrike" dirty="0">
                          <a:effectLst/>
                        </a:rPr>
                      </a:br>
                      <a:r>
                        <a:rPr lang="fr-FR" sz="1600" b="1" u="none" strike="noStrike" dirty="0">
                          <a:effectLst/>
                        </a:rPr>
                        <a:t>scénarios ADEME</a:t>
                      </a:r>
                      <a:endParaRPr lang="fr-FR" sz="1600" b="1" i="0" u="none" strike="noStrike" dirty="0">
                        <a:solidFill>
                          <a:srgbClr val="000000"/>
                        </a:solidFill>
                        <a:effectLst/>
                        <a:latin typeface="Calibri" panose="020F0502020204030204" pitchFamily="34" charset="0"/>
                      </a:endParaRPr>
                    </a:p>
                    <a:p>
                      <a:pPr algn="l" fontAlgn="b"/>
                      <a:r>
                        <a:rPr lang="fr-FR" sz="1600" b="1" u="none" strike="noStrike" dirty="0">
                          <a:effectLst/>
                        </a:rPr>
                        <a:t> </a:t>
                      </a:r>
                      <a:endParaRPr lang="fr-FR" sz="1600" b="1" i="0" u="none" strike="noStrike" dirty="0">
                        <a:solidFill>
                          <a:srgbClr val="000000"/>
                        </a:solidFill>
                        <a:effectLst/>
                        <a:latin typeface="Calibri" panose="020F0502020204030204" pitchFamily="34" charset="0"/>
                      </a:endParaRPr>
                    </a:p>
                  </a:txBody>
                  <a:tcPr marL="7497" marR="7497" marT="7497" marB="0"/>
                </a:tc>
                <a:tc>
                  <a:txBody>
                    <a:bodyPr/>
                    <a:lstStyle/>
                    <a:p>
                      <a:pPr algn="ctr" fontAlgn="b"/>
                      <a:r>
                        <a:rPr lang="fr-FR" sz="1600" b="1" i="0" u="none" strike="noStrike" dirty="0" smtClean="0">
                          <a:solidFill>
                            <a:srgbClr val="000000"/>
                          </a:solidFill>
                          <a:effectLst/>
                          <a:latin typeface="+mn-lt"/>
                        </a:rPr>
                        <a:t>S0</a:t>
                      </a:r>
                      <a:r>
                        <a:rPr lang="fr-FR" sz="1600" b="1" i="0" u="none" strike="noStrike" baseline="0" dirty="0" smtClean="0">
                          <a:solidFill>
                            <a:srgbClr val="000000"/>
                          </a:solidFill>
                          <a:effectLst/>
                          <a:latin typeface="+mn-lt"/>
                        </a:rPr>
                        <a:t> Tendanciel</a:t>
                      </a:r>
                      <a:endParaRPr lang="fr-FR" sz="1600" b="1" i="0" u="none" strike="noStrike" dirty="0">
                        <a:solidFill>
                          <a:srgbClr val="000000"/>
                        </a:solidFill>
                        <a:effectLst/>
                        <a:latin typeface="+mn-lt"/>
                      </a:endParaRPr>
                    </a:p>
                  </a:txBody>
                  <a:tcPr marL="7497" marR="7497" marT="7497" marB="0"/>
                </a:tc>
                <a:tc>
                  <a:txBody>
                    <a:bodyPr/>
                    <a:lstStyle/>
                    <a:p>
                      <a:pPr algn="ctr" fontAlgn="ctr"/>
                      <a:r>
                        <a:rPr lang="fr-FR" sz="1600" b="1" u="none" strike="noStrike" dirty="0">
                          <a:effectLst/>
                          <a:latin typeface="+mn-lt"/>
                        </a:rPr>
                        <a:t>S1 Sobriété et </a:t>
                      </a:r>
                      <a:r>
                        <a:rPr lang="fr-FR" sz="1600" b="1" u="none" strike="noStrike" dirty="0" err="1" smtClean="0">
                          <a:effectLst/>
                          <a:latin typeface="+mn-lt"/>
                        </a:rPr>
                        <a:t>biorégionalisme</a:t>
                      </a:r>
                      <a:endParaRPr lang="fr-FR" sz="1600" b="1" i="0" u="none" strike="noStrike" dirty="0">
                        <a:solidFill>
                          <a:srgbClr val="000000"/>
                        </a:solidFill>
                        <a:effectLst/>
                        <a:latin typeface="+mn-lt"/>
                      </a:endParaRPr>
                    </a:p>
                  </a:txBody>
                  <a:tcPr marL="7497" marR="7497" marT="7497" marB="0">
                    <a:solidFill>
                      <a:schemeClr val="accent1">
                        <a:lumMod val="60000"/>
                        <a:lumOff val="40000"/>
                      </a:schemeClr>
                    </a:solidFill>
                  </a:tcPr>
                </a:tc>
                <a:tc>
                  <a:txBody>
                    <a:bodyPr/>
                    <a:lstStyle/>
                    <a:p>
                      <a:pPr algn="ctr" fontAlgn="ctr"/>
                      <a:r>
                        <a:rPr lang="fr-FR" sz="1600" b="1" u="none" strike="noStrike" dirty="0">
                          <a:effectLst/>
                          <a:latin typeface="+mn-lt"/>
                        </a:rPr>
                        <a:t>S2 Soutenabilité, rééquilibrage territorial et coopération</a:t>
                      </a:r>
                      <a:br>
                        <a:rPr lang="fr-FR" sz="1600" b="1" u="none" strike="noStrike" dirty="0">
                          <a:effectLst/>
                          <a:latin typeface="+mn-lt"/>
                        </a:rPr>
                      </a:br>
                      <a:endParaRPr lang="fr-FR" sz="1600" b="1" i="0" u="none" strike="noStrike" dirty="0">
                        <a:solidFill>
                          <a:srgbClr val="000000"/>
                        </a:solidFill>
                        <a:effectLst/>
                        <a:latin typeface="+mn-lt"/>
                      </a:endParaRPr>
                    </a:p>
                  </a:txBody>
                  <a:tcPr marL="7497" marR="7497" marT="7497" marB="0">
                    <a:solidFill>
                      <a:srgbClr val="00B0F0"/>
                    </a:solidFill>
                  </a:tcPr>
                </a:tc>
                <a:tc>
                  <a:txBody>
                    <a:bodyPr/>
                    <a:lstStyle/>
                    <a:p>
                      <a:pPr algn="ctr" fontAlgn="ctr"/>
                      <a:r>
                        <a:rPr lang="fr-FR" sz="1600" b="1" u="none" strike="noStrike" dirty="0">
                          <a:effectLst/>
                          <a:latin typeface="+mn-lt"/>
                        </a:rPr>
                        <a:t>S3 Techno push et métropolisation</a:t>
                      </a:r>
                      <a:br>
                        <a:rPr lang="fr-FR" sz="1600" b="1" u="none" strike="noStrike" dirty="0">
                          <a:effectLst/>
                          <a:latin typeface="+mn-lt"/>
                        </a:rPr>
                      </a:br>
                      <a:endParaRPr lang="fr-FR" sz="1600" b="1" i="0" u="none" strike="noStrike" dirty="0">
                        <a:solidFill>
                          <a:srgbClr val="000000"/>
                        </a:solidFill>
                        <a:effectLst/>
                        <a:latin typeface="+mn-lt"/>
                      </a:endParaRPr>
                    </a:p>
                  </a:txBody>
                  <a:tcPr marL="7497" marR="7497" marT="7497" marB="0">
                    <a:solidFill>
                      <a:srgbClr val="0070C0"/>
                    </a:solidFill>
                  </a:tcPr>
                </a:tc>
                <a:tc>
                  <a:txBody>
                    <a:bodyPr/>
                    <a:lstStyle/>
                    <a:p>
                      <a:pPr algn="ctr" fontAlgn="ctr"/>
                      <a:r>
                        <a:rPr lang="fr-FR" sz="1600" b="1" u="none" strike="noStrike" dirty="0">
                          <a:effectLst/>
                          <a:latin typeface="+mn-lt"/>
                        </a:rPr>
                        <a:t>S4 Pari </a:t>
                      </a:r>
                      <a:r>
                        <a:rPr lang="fr-FR" sz="1600" b="1" u="none" strike="noStrike" dirty="0" smtClean="0">
                          <a:effectLst/>
                          <a:latin typeface="+mn-lt"/>
                        </a:rPr>
                        <a:t>technique</a:t>
                      </a:r>
                      <a:r>
                        <a:rPr lang="fr-FR" sz="1600" b="1" u="none" strike="noStrike" baseline="0" dirty="0" smtClean="0">
                          <a:effectLst/>
                          <a:latin typeface="+mn-lt"/>
                        </a:rPr>
                        <a:t> pour préserver les modes de vie modernes</a:t>
                      </a:r>
                      <a:endParaRPr lang="fr-FR" sz="1600" b="1" i="0" u="none" strike="noStrike" dirty="0">
                        <a:solidFill>
                          <a:srgbClr val="000000"/>
                        </a:solidFill>
                        <a:effectLst/>
                        <a:latin typeface="+mn-lt"/>
                      </a:endParaRPr>
                    </a:p>
                  </a:txBody>
                  <a:tcPr marL="7497" marR="7497" marT="7497" marB="0">
                    <a:solidFill>
                      <a:srgbClr val="7030A0"/>
                    </a:solidFill>
                  </a:tcPr>
                </a:tc>
                <a:extLst>
                  <a:ext uri="{0D108BD9-81ED-4DB2-BD59-A6C34878D82A}">
                    <a16:rowId xmlns:a16="http://schemas.microsoft.com/office/drawing/2014/main" val="3709445177"/>
                  </a:ext>
                </a:extLst>
              </a:tr>
              <a:tr h="1720777">
                <a:tc>
                  <a:txBody>
                    <a:bodyPr/>
                    <a:lstStyle/>
                    <a:p>
                      <a:pPr algn="l" fontAlgn="b"/>
                      <a:r>
                        <a:rPr lang="fr-FR" sz="1600" b="1" u="none" strike="noStrike" dirty="0">
                          <a:effectLst/>
                        </a:rPr>
                        <a:t>Logiques des leviers principaux</a:t>
                      </a:r>
                      <a:endParaRPr lang="fr-FR" sz="1600" b="1" i="0" u="none" strike="noStrike" dirty="0">
                        <a:solidFill>
                          <a:srgbClr val="000000"/>
                        </a:solidFill>
                        <a:effectLst/>
                        <a:latin typeface="Calibri" panose="020F0502020204030204" pitchFamily="34" charset="0"/>
                      </a:endParaRPr>
                    </a:p>
                  </a:txBody>
                  <a:tcPr marL="7497" marR="7497" marT="7497" marB="0"/>
                </a:tc>
                <a:tc>
                  <a:txBody>
                    <a:bodyPr/>
                    <a:lstStyle/>
                    <a:p>
                      <a:pPr algn="l" fontAlgn="b"/>
                      <a:r>
                        <a:rPr lang="fr-FR" sz="1400" b="0" i="0" u="none" strike="noStrike" dirty="0" smtClean="0">
                          <a:solidFill>
                            <a:srgbClr val="000000"/>
                          </a:solidFill>
                          <a:effectLst/>
                          <a:latin typeface="+mn-lt"/>
                        </a:rPr>
                        <a:t>Poursuites des tendances historiques  </a:t>
                      </a:r>
                    </a:p>
                    <a:p>
                      <a:pPr algn="l" fontAlgn="b"/>
                      <a:endParaRPr lang="fr-FR" sz="1400" b="0" i="0" u="none" strike="noStrike" dirty="0" smtClean="0">
                        <a:solidFill>
                          <a:srgbClr val="000000"/>
                        </a:solidFill>
                        <a:effectLst/>
                        <a:latin typeface="+mn-lt"/>
                      </a:endParaRPr>
                    </a:p>
                    <a:p>
                      <a:pPr algn="l" fontAlgn="b"/>
                      <a:r>
                        <a:rPr lang="fr-FR" sz="1400" b="0" i="0" u="none" strike="noStrike" dirty="0" smtClean="0">
                          <a:solidFill>
                            <a:srgbClr val="000000"/>
                          </a:solidFill>
                          <a:effectLst/>
                          <a:latin typeface="+mn-lt"/>
                        </a:rPr>
                        <a:t>Prise en compte des mesures si accompagnées de moyens </a:t>
                      </a:r>
                      <a:endParaRPr lang="fr-FR" sz="1400" b="0" i="0" u="none" strike="noStrike" dirty="0">
                        <a:solidFill>
                          <a:srgbClr val="000000"/>
                        </a:solidFill>
                        <a:effectLst/>
                        <a:latin typeface="+mn-lt"/>
                      </a:endParaRPr>
                    </a:p>
                  </a:txBody>
                  <a:tcPr marL="7497" marR="7497" marT="7497" marB="0"/>
                </a:tc>
                <a:tc>
                  <a:txBody>
                    <a:bodyPr/>
                    <a:lstStyle/>
                    <a:p>
                      <a:pPr algn="l" fontAlgn="ctr"/>
                      <a:r>
                        <a:rPr lang="fr-FR" sz="1400" u="none" strike="noStrike" dirty="0" smtClean="0">
                          <a:effectLst/>
                        </a:rPr>
                        <a:t>Evolution pilotée </a:t>
                      </a:r>
                      <a:r>
                        <a:rPr lang="fr-FR" sz="1400" u="none" strike="noStrike" dirty="0">
                          <a:effectLst/>
                        </a:rPr>
                        <a:t>par la demande. </a:t>
                      </a:r>
                      <a:br>
                        <a:rPr lang="fr-FR" sz="1400" u="none" strike="noStrike" dirty="0">
                          <a:effectLst/>
                        </a:rPr>
                      </a:br>
                      <a:r>
                        <a:rPr lang="fr-FR" sz="1400" u="none" strike="noStrike" dirty="0">
                          <a:effectLst/>
                        </a:rPr>
                        <a:t>Baisse des volumes, et de la consommation. </a:t>
                      </a:r>
                      <a:endParaRPr lang="fr-FR" sz="1400" u="none" strike="noStrike" dirty="0" smtClean="0">
                        <a:effectLst/>
                      </a:endParaRPr>
                    </a:p>
                    <a:p>
                      <a:pPr algn="l" fontAlgn="ctr"/>
                      <a:endParaRPr lang="fr-FR" sz="1400" u="none" strike="noStrike" dirty="0" smtClean="0">
                        <a:effectLst/>
                      </a:endParaRPr>
                    </a:p>
                    <a:p>
                      <a:pPr algn="l" fontAlgn="ctr"/>
                      <a:r>
                        <a:rPr lang="fr-FR" sz="1400" u="none" strike="noStrike" dirty="0" smtClean="0">
                          <a:effectLst/>
                        </a:rPr>
                        <a:t>Sobriété </a:t>
                      </a:r>
                      <a:r>
                        <a:rPr lang="fr-FR" sz="1400" u="none" strike="noStrike" dirty="0">
                          <a:effectLst/>
                        </a:rPr>
                        <a:t>choisie et subie</a:t>
                      </a:r>
                      <a:endParaRPr lang="fr-FR" sz="1400" b="0" i="0" u="none" strike="noStrike" dirty="0">
                        <a:solidFill>
                          <a:srgbClr val="000000"/>
                        </a:solidFill>
                        <a:effectLst/>
                        <a:latin typeface="Calibri" panose="020F0502020204030204" pitchFamily="34" charset="0"/>
                      </a:endParaRPr>
                    </a:p>
                  </a:txBody>
                  <a:tcPr marL="7497" marR="7497" marT="7497" marB="0">
                    <a:solidFill>
                      <a:schemeClr val="accent1">
                        <a:lumMod val="60000"/>
                        <a:lumOff val="40000"/>
                      </a:schemeClr>
                    </a:solidFill>
                  </a:tcPr>
                </a:tc>
                <a:tc>
                  <a:txBody>
                    <a:bodyPr/>
                    <a:lstStyle/>
                    <a:p>
                      <a:pPr algn="l" fontAlgn="ctr"/>
                      <a:r>
                        <a:rPr lang="fr-FR" sz="1400" u="none" strike="noStrike" dirty="0">
                          <a:effectLst/>
                        </a:rPr>
                        <a:t>Evolution concertée offre et demande.</a:t>
                      </a:r>
                      <a:br>
                        <a:rPr lang="fr-FR" sz="1400" u="none" strike="noStrike" dirty="0">
                          <a:effectLst/>
                        </a:rPr>
                      </a:br>
                      <a:endParaRPr lang="fr-FR" sz="1400" u="none" strike="noStrike" dirty="0" smtClean="0">
                        <a:effectLst/>
                      </a:endParaRPr>
                    </a:p>
                    <a:p>
                      <a:pPr algn="l" fontAlgn="ctr"/>
                      <a:r>
                        <a:rPr lang="fr-FR" sz="1400" u="none" strike="noStrike" dirty="0" smtClean="0">
                          <a:effectLst/>
                        </a:rPr>
                        <a:t>Coconstruction et diversification. </a:t>
                      </a:r>
                      <a:r>
                        <a:rPr lang="fr-FR" sz="1400" u="none" strike="noStrike" dirty="0">
                          <a:effectLst/>
                        </a:rPr>
                        <a:t>Sobriété choisie</a:t>
                      </a:r>
                      <a:endParaRPr lang="fr-FR" sz="1400" b="0" i="0" u="none" strike="noStrike" dirty="0">
                        <a:solidFill>
                          <a:srgbClr val="000000"/>
                        </a:solidFill>
                        <a:effectLst/>
                        <a:latin typeface="Calibri" panose="020F0502020204030204" pitchFamily="34" charset="0"/>
                      </a:endParaRPr>
                    </a:p>
                  </a:txBody>
                  <a:tcPr marL="7497" marR="7497" marT="7497" marB="0">
                    <a:solidFill>
                      <a:srgbClr val="00B0F0"/>
                    </a:solidFill>
                  </a:tcPr>
                </a:tc>
                <a:tc>
                  <a:txBody>
                    <a:bodyPr/>
                    <a:lstStyle/>
                    <a:p>
                      <a:pPr algn="l" fontAlgn="ctr"/>
                      <a:r>
                        <a:rPr lang="fr-FR" sz="1400" u="none" strike="noStrike" dirty="0">
                          <a:effectLst/>
                        </a:rPr>
                        <a:t>Evolution d'abord par l'offre. </a:t>
                      </a:r>
                      <a:br>
                        <a:rPr lang="fr-FR" sz="1400" u="none" strike="noStrike" dirty="0">
                          <a:effectLst/>
                        </a:rPr>
                      </a:br>
                      <a:endParaRPr lang="fr-FR" sz="1400" u="none" strike="noStrike" dirty="0" smtClean="0">
                        <a:effectLst/>
                      </a:endParaRPr>
                    </a:p>
                    <a:p>
                      <a:pPr algn="l" fontAlgn="ctr"/>
                      <a:r>
                        <a:rPr lang="fr-FR" sz="1400" u="none" strike="noStrike" dirty="0" smtClean="0">
                          <a:effectLst/>
                        </a:rPr>
                        <a:t>Offre </a:t>
                      </a:r>
                      <a:r>
                        <a:rPr lang="fr-FR" sz="1400" u="none" strike="noStrike" dirty="0">
                          <a:effectLst/>
                        </a:rPr>
                        <a:t>décarbonée et renouvelable, puits </a:t>
                      </a:r>
                      <a:r>
                        <a:rPr lang="fr-FR" sz="1400" u="none" strike="noStrike" dirty="0" smtClean="0">
                          <a:effectLst/>
                        </a:rPr>
                        <a:t>biologiques. </a:t>
                      </a:r>
                    </a:p>
                    <a:p>
                      <a:pPr algn="l" fontAlgn="ctr"/>
                      <a:endParaRPr lang="fr-FR" sz="1400" b="0" i="0" u="none" strike="noStrike" dirty="0">
                        <a:solidFill>
                          <a:srgbClr val="000000"/>
                        </a:solidFill>
                        <a:effectLst/>
                        <a:latin typeface="Calibri" panose="020F0502020204030204" pitchFamily="34" charset="0"/>
                      </a:endParaRPr>
                    </a:p>
                  </a:txBody>
                  <a:tcPr marL="7497" marR="7497" marT="7497" marB="0">
                    <a:solidFill>
                      <a:srgbClr val="0070C0"/>
                    </a:solidFill>
                  </a:tcPr>
                </a:tc>
                <a:tc>
                  <a:txBody>
                    <a:bodyPr/>
                    <a:lstStyle/>
                    <a:p>
                      <a:pPr algn="l" fontAlgn="ctr"/>
                      <a:r>
                        <a:rPr lang="fr-FR" sz="1400" u="none" strike="noStrike" dirty="0">
                          <a:effectLst/>
                        </a:rPr>
                        <a:t>Offre et demande </a:t>
                      </a:r>
                      <a:r>
                        <a:rPr lang="fr-FR" sz="1400" u="none" strike="noStrike" dirty="0" smtClean="0">
                          <a:effectLst/>
                        </a:rPr>
                        <a:t>peu </a:t>
                      </a:r>
                      <a:r>
                        <a:rPr lang="fr-FR" sz="1400" u="none" strike="noStrike" dirty="0">
                          <a:effectLst/>
                        </a:rPr>
                        <a:t>contraintes.</a:t>
                      </a:r>
                      <a:br>
                        <a:rPr lang="fr-FR" sz="1400" u="none" strike="noStrike" dirty="0">
                          <a:effectLst/>
                        </a:rPr>
                      </a:br>
                      <a:endParaRPr lang="fr-FR" sz="1400" u="none" strike="noStrike" dirty="0" smtClean="0">
                        <a:effectLst/>
                      </a:endParaRPr>
                    </a:p>
                    <a:p>
                      <a:pPr algn="l" fontAlgn="ctr"/>
                      <a:r>
                        <a:rPr lang="fr-FR" sz="1400" u="none" strike="noStrike" dirty="0" smtClean="0">
                          <a:effectLst/>
                        </a:rPr>
                        <a:t> </a:t>
                      </a:r>
                    </a:p>
                    <a:p>
                      <a:pPr algn="l" fontAlgn="ctr"/>
                      <a:r>
                        <a:rPr lang="fr-FR" sz="1400" b="0" i="0" u="none" strike="noStrike" dirty="0" smtClean="0">
                          <a:solidFill>
                            <a:srgbClr val="000000"/>
                          </a:solidFill>
                          <a:effectLst/>
                          <a:latin typeface="Calibri" panose="020F0502020204030204" pitchFamily="34" charset="0"/>
                        </a:rPr>
                        <a:t>Capture</a:t>
                      </a:r>
                      <a:r>
                        <a:rPr lang="fr-FR" sz="1400" b="0" i="0" u="none" strike="noStrike" baseline="0" dirty="0" smtClean="0">
                          <a:solidFill>
                            <a:srgbClr val="000000"/>
                          </a:solidFill>
                          <a:effectLst/>
                          <a:latin typeface="Calibri" panose="020F0502020204030204" pitchFamily="34" charset="0"/>
                        </a:rPr>
                        <a:t> du carbone</a:t>
                      </a:r>
                      <a:endParaRPr lang="fr-FR" sz="1400" b="0" i="0" u="none" strike="noStrike" dirty="0">
                        <a:solidFill>
                          <a:srgbClr val="000000"/>
                        </a:solidFill>
                        <a:effectLst/>
                        <a:latin typeface="Calibri" panose="020F0502020204030204" pitchFamily="34" charset="0"/>
                      </a:endParaRPr>
                    </a:p>
                  </a:txBody>
                  <a:tcPr marL="7497" marR="7497" marT="7497" marB="0">
                    <a:solidFill>
                      <a:srgbClr val="7030A0"/>
                    </a:solidFill>
                  </a:tcPr>
                </a:tc>
                <a:extLst>
                  <a:ext uri="{0D108BD9-81ED-4DB2-BD59-A6C34878D82A}">
                    <a16:rowId xmlns:a16="http://schemas.microsoft.com/office/drawing/2014/main" val="833288976"/>
                  </a:ext>
                </a:extLst>
              </a:tr>
            </a:tbl>
          </a:graphicData>
        </a:graphic>
      </p:graphicFrame>
    </p:spTree>
    <p:extLst>
      <p:ext uri="{BB962C8B-B14F-4D97-AF65-F5344CB8AC3E}">
        <p14:creationId xmlns:p14="http://schemas.microsoft.com/office/powerpoint/2010/main" val="1677081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conclure</a:t>
            </a:r>
            <a:endParaRPr lang="fr-FR" dirty="0"/>
          </a:p>
        </p:txBody>
      </p:sp>
      <p:sp>
        <p:nvSpPr>
          <p:cNvPr id="3" name="Espace réservé de la date 2"/>
          <p:cNvSpPr>
            <a:spLocks noGrp="1"/>
          </p:cNvSpPr>
          <p:nvPr>
            <p:ph type="dt" sz="half" idx="10"/>
          </p:nvPr>
        </p:nvSpPr>
        <p:spPr/>
        <p:txBody>
          <a:bodyPr/>
          <a:lstStyle/>
          <a:p>
            <a:fld id="{3E873AE1-5950-4748-95FC-98A910B14992}" type="datetime1">
              <a:rPr lang="fr-FR" smtClean="0"/>
              <a:t>12/12/2020</a:t>
            </a:fld>
            <a:endParaRPr lang="fr-F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7C99ADF-20A6-40EF-AAB9-F326D6E12C60}" type="slidenum">
              <a:rPr lang="fr-FR" smtClean="0"/>
              <a:t>17</a:t>
            </a:fld>
            <a:endParaRPr lang="fr-FR"/>
          </a:p>
        </p:txBody>
      </p:sp>
      <p:sp>
        <p:nvSpPr>
          <p:cNvPr id="6" name="Espace réservé du contenu 5"/>
          <p:cNvSpPr>
            <a:spLocks noGrp="1"/>
          </p:cNvSpPr>
          <p:nvPr>
            <p:ph sz="quarter" idx="4"/>
          </p:nvPr>
        </p:nvSpPr>
        <p:spPr/>
        <p:txBody>
          <a:bodyPr/>
          <a:lstStyle/>
          <a:p>
            <a:pPr marL="285750" indent="-285750">
              <a:buFontTx/>
              <a:buChar char="-"/>
            </a:pPr>
            <a:r>
              <a:rPr lang="fr-FR" dirty="0" smtClean="0"/>
              <a:t>Les </a:t>
            </a:r>
            <a:r>
              <a:rPr lang="fr-FR" dirty="0" err="1" smtClean="0"/>
              <a:t>Enr</a:t>
            </a:r>
            <a:r>
              <a:rPr lang="fr-FR" dirty="0" smtClean="0"/>
              <a:t> électriques disposent de </a:t>
            </a:r>
            <a:r>
              <a:rPr lang="fr-FR" b="1" dirty="0" smtClean="0"/>
              <a:t>gisement importants</a:t>
            </a:r>
            <a:r>
              <a:rPr lang="fr-FR" dirty="0" smtClean="0"/>
              <a:t>, de </a:t>
            </a:r>
            <a:r>
              <a:rPr lang="fr-FR" b="1" dirty="0" smtClean="0"/>
              <a:t>coûts en forte baisse</a:t>
            </a:r>
          </a:p>
          <a:p>
            <a:pPr marL="285750" indent="-285750">
              <a:buFontTx/>
              <a:buChar char="-"/>
            </a:pPr>
            <a:r>
              <a:rPr lang="fr-FR" dirty="0" smtClean="0"/>
              <a:t>Les gisements biomasse étant limités, les </a:t>
            </a:r>
            <a:r>
              <a:rPr lang="fr-FR" dirty="0" err="1" smtClean="0"/>
              <a:t>EnR</a:t>
            </a:r>
            <a:r>
              <a:rPr lang="fr-FR" dirty="0" smtClean="0"/>
              <a:t> électriques renforcent donc la </a:t>
            </a:r>
            <a:r>
              <a:rPr lang="fr-FR" b="1" dirty="0" smtClean="0"/>
              <a:t>place prédominante que pourrait avoir l’électricité dans un mix énergétique</a:t>
            </a:r>
            <a:r>
              <a:rPr lang="fr-FR" dirty="0" smtClean="0"/>
              <a:t> neutre en carbone</a:t>
            </a:r>
          </a:p>
          <a:p>
            <a:pPr marL="285750" indent="-285750">
              <a:buFontTx/>
              <a:buChar char="-"/>
            </a:pPr>
            <a:r>
              <a:rPr lang="fr-FR" dirty="0" smtClean="0"/>
              <a:t>Pour limiter les coûts, et les impacts ( ressource, paysage), la </a:t>
            </a:r>
            <a:r>
              <a:rPr lang="fr-FR" b="1" dirty="0" smtClean="0"/>
              <a:t>sobriété de la demande reste primordiale</a:t>
            </a:r>
            <a:r>
              <a:rPr lang="fr-FR" dirty="0" smtClean="0"/>
              <a:t> (mobilité, bâtiment notamment)</a:t>
            </a:r>
          </a:p>
          <a:p>
            <a:pPr marL="285750" indent="-285750">
              <a:buFontTx/>
              <a:buChar char="-"/>
            </a:pPr>
            <a:r>
              <a:rPr lang="fr-FR" dirty="0" smtClean="0"/>
              <a:t>Le développement des </a:t>
            </a:r>
            <a:r>
              <a:rPr lang="fr-FR" dirty="0" err="1" smtClean="0"/>
              <a:t>EnR</a:t>
            </a:r>
            <a:r>
              <a:rPr lang="fr-FR" dirty="0" smtClean="0"/>
              <a:t> électriques se fait sur tous les territoires mais renforce les besoins d’interconnexion</a:t>
            </a:r>
          </a:p>
          <a:p>
            <a:pPr marL="285750" indent="-285750">
              <a:buFontTx/>
              <a:buChar char="-"/>
            </a:pPr>
            <a:r>
              <a:rPr lang="fr-FR" dirty="0" smtClean="0"/>
              <a:t>Pour favoriser l’acceptabilité des projets, le financement participatif et citoyen est un levier intéressant</a:t>
            </a:r>
          </a:p>
          <a:p>
            <a:pPr marL="285750" indent="-285750">
              <a:buFontTx/>
              <a:buChar char="-"/>
            </a:pPr>
            <a:r>
              <a:rPr lang="fr-FR" dirty="0" smtClean="0"/>
              <a:t>L’ADEME va explorer en 2021 plusieurs chemins vers la neutralité carbone</a:t>
            </a:r>
          </a:p>
          <a:p>
            <a:pPr marL="285750" indent="-285750">
              <a:buFontTx/>
              <a:buChar char="-"/>
            </a:pPr>
            <a:r>
              <a:rPr lang="fr-FR" dirty="0" smtClean="0"/>
              <a:t>Attention à l’empreinte CO2 et aux besoins en ressource</a:t>
            </a:r>
            <a:endParaRPr lang="fr-FR" dirty="0"/>
          </a:p>
        </p:txBody>
      </p:sp>
    </p:spTree>
    <p:extLst>
      <p:ext uri="{BB962C8B-B14F-4D97-AF65-F5344CB8AC3E}">
        <p14:creationId xmlns:p14="http://schemas.microsoft.com/office/powerpoint/2010/main" val="832853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4"/>
          </p:nvPr>
        </p:nvSpPr>
        <p:spPr/>
        <p:txBody>
          <a:bodyPr/>
          <a:lstStyle/>
          <a:p>
            <a:r>
              <a:rPr lang="fr-FR" dirty="0" smtClean="0"/>
              <a:t>Merci pour votre attention</a:t>
            </a:r>
          </a:p>
        </p:txBody>
      </p:sp>
    </p:spTree>
    <p:extLst>
      <p:ext uri="{BB962C8B-B14F-4D97-AF65-F5344CB8AC3E}">
        <p14:creationId xmlns:p14="http://schemas.microsoft.com/office/powerpoint/2010/main" val="1466486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Consommation </a:t>
            </a:r>
            <a:r>
              <a:rPr lang="fr-FR" dirty="0" smtClean="0"/>
              <a:t>et production d’énergie </a:t>
            </a:r>
            <a:r>
              <a:rPr lang="fr-FR" dirty="0" smtClean="0"/>
              <a:t>en </a:t>
            </a:r>
            <a:r>
              <a:rPr lang="fr-FR" dirty="0" smtClean="0"/>
              <a:t>France</a:t>
            </a:r>
            <a:endParaRPr lang="fr-FR" dirty="0"/>
          </a:p>
        </p:txBody>
      </p:sp>
      <p:sp>
        <p:nvSpPr>
          <p:cNvPr id="3" name="Espace réservé de la date 2"/>
          <p:cNvSpPr>
            <a:spLocks noGrp="1"/>
          </p:cNvSpPr>
          <p:nvPr>
            <p:ph type="dt" sz="half" idx="10"/>
          </p:nvPr>
        </p:nvSpPr>
        <p:spPr/>
        <p:txBody>
          <a:bodyPr/>
          <a:lstStyle/>
          <a:p>
            <a:fld id="{3E873AE1-5950-4748-95FC-98A910B14992}" type="datetime1">
              <a:rPr lang="fr-FR" smtClean="0"/>
              <a:t>12/12/2020</a:t>
            </a:fld>
            <a:endParaRPr lang="fr-FR"/>
          </a:p>
        </p:txBody>
      </p:sp>
      <p:sp>
        <p:nvSpPr>
          <p:cNvPr id="5" name="Espace réservé du numéro de diapositive 4"/>
          <p:cNvSpPr>
            <a:spLocks noGrp="1"/>
          </p:cNvSpPr>
          <p:nvPr>
            <p:ph type="sldNum" sz="quarter" idx="12"/>
          </p:nvPr>
        </p:nvSpPr>
        <p:spPr/>
        <p:txBody>
          <a:bodyPr/>
          <a:lstStyle/>
          <a:p>
            <a:fld id="{07C99ADF-20A6-40EF-AAB9-F326D6E12C60}" type="slidenum">
              <a:rPr lang="fr-FR" smtClean="0"/>
              <a:t>2</a:t>
            </a:fld>
            <a:endParaRPr lang="fr-FR"/>
          </a:p>
        </p:txBody>
      </p:sp>
      <p:pic>
        <p:nvPicPr>
          <p:cNvPr id="4" name="Image 3"/>
          <p:cNvPicPr>
            <a:picLocks noChangeAspect="1"/>
          </p:cNvPicPr>
          <p:nvPr/>
        </p:nvPicPr>
        <p:blipFill>
          <a:blip r:embed="rId2"/>
          <a:stretch>
            <a:fillRect/>
          </a:stretch>
        </p:blipFill>
        <p:spPr>
          <a:xfrm>
            <a:off x="5795712" y="2096010"/>
            <a:ext cx="6239533" cy="3795286"/>
          </a:xfrm>
          <a:prstGeom prst="rect">
            <a:avLst/>
          </a:prstGeom>
        </p:spPr>
      </p:pic>
      <p:sp>
        <p:nvSpPr>
          <p:cNvPr id="7" name="Espace réservé du contenu 6"/>
          <p:cNvSpPr>
            <a:spLocks noGrp="1"/>
          </p:cNvSpPr>
          <p:nvPr>
            <p:ph sz="quarter" idx="4"/>
          </p:nvPr>
        </p:nvSpPr>
        <p:spPr>
          <a:xfrm>
            <a:off x="401541" y="2194560"/>
            <a:ext cx="11388916" cy="3620086"/>
          </a:xfrm>
        </p:spPr>
        <p:txBody>
          <a:bodyPr>
            <a:normAutofit/>
          </a:bodyPr>
          <a:lstStyle/>
          <a:p>
            <a:r>
              <a:rPr lang="fr-FR" sz="2400" b="1" dirty="0" smtClean="0">
                <a:solidFill>
                  <a:srgbClr val="5A5A5A"/>
                </a:solidFill>
                <a:latin typeface="Calibri" panose="020F0502020204030204" pitchFamily="34" charset="0"/>
                <a:cs typeface="Calibri" panose="020F0502020204030204" pitchFamily="34" charset="0"/>
              </a:rPr>
              <a:t>PRODUCTION d’ENERGIE</a:t>
            </a:r>
            <a:endParaRPr lang="fr-FR" sz="2400" b="1" dirty="0">
              <a:solidFill>
                <a:srgbClr val="5A5A5A"/>
              </a:solidFill>
              <a:latin typeface="Calibri" panose="020F0502020204030204" pitchFamily="34" charset="0"/>
              <a:cs typeface="Calibri" panose="020F0502020204030204" pitchFamily="34" charset="0"/>
            </a:endParaRPr>
          </a:p>
        </p:txBody>
      </p:sp>
      <p:pic>
        <p:nvPicPr>
          <p:cNvPr id="8" name="Image 7"/>
          <p:cNvPicPr>
            <a:picLocks noChangeAspect="1"/>
          </p:cNvPicPr>
          <p:nvPr/>
        </p:nvPicPr>
        <p:blipFill>
          <a:blip r:embed="rId3"/>
          <a:stretch>
            <a:fillRect/>
          </a:stretch>
        </p:blipFill>
        <p:spPr>
          <a:xfrm>
            <a:off x="470553" y="2743199"/>
            <a:ext cx="5325159" cy="3275367"/>
          </a:xfrm>
          <a:prstGeom prst="rect">
            <a:avLst/>
          </a:prstGeom>
        </p:spPr>
      </p:pic>
    </p:spTree>
    <p:extLst>
      <p:ext uri="{BB962C8B-B14F-4D97-AF65-F5344CB8AC3E}">
        <p14:creationId xmlns:p14="http://schemas.microsoft.com/office/powerpoint/2010/main" val="1197467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PPE et </a:t>
            </a:r>
            <a:br>
              <a:rPr lang="fr-FR" dirty="0" smtClean="0"/>
            </a:br>
            <a:r>
              <a:rPr lang="fr-FR" dirty="0" smtClean="0"/>
              <a:t>SNBC</a:t>
            </a:r>
            <a:endParaRPr lang="fr-FR" dirty="0"/>
          </a:p>
        </p:txBody>
      </p:sp>
      <p:sp>
        <p:nvSpPr>
          <p:cNvPr id="3" name="Espace réservé de la date 2"/>
          <p:cNvSpPr>
            <a:spLocks noGrp="1"/>
          </p:cNvSpPr>
          <p:nvPr>
            <p:ph type="dt" sz="half" idx="10"/>
          </p:nvPr>
        </p:nvSpPr>
        <p:spPr/>
        <p:txBody>
          <a:bodyPr/>
          <a:lstStyle/>
          <a:p>
            <a:fld id="{3E873AE1-5950-4748-95FC-98A910B14992}" type="datetime1">
              <a:rPr lang="fr-FR" smtClean="0"/>
              <a:t>12/12/2020</a:t>
            </a:fld>
            <a:endParaRPr lang="fr-FR"/>
          </a:p>
        </p:txBody>
      </p:sp>
      <p:sp>
        <p:nvSpPr>
          <p:cNvPr id="4" name="Espace réservé du pied de page 3"/>
          <p:cNvSpPr>
            <a:spLocks noGrp="1"/>
          </p:cNvSpPr>
          <p:nvPr>
            <p:ph type="ftr" sz="quarter" idx="11"/>
          </p:nvPr>
        </p:nvSpPr>
        <p:spPr>
          <a:xfrm>
            <a:off x="4740786" y="5671363"/>
            <a:ext cx="4085550" cy="365125"/>
          </a:xfrm>
        </p:spPr>
        <p:txBody>
          <a:bodyPr/>
          <a:lstStyle/>
          <a:p>
            <a:endParaRPr lang="fr-FR" dirty="0"/>
          </a:p>
        </p:txBody>
      </p:sp>
      <p:sp>
        <p:nvSpPr>
          <p:cNvPr id="5" name="Espace réservé du numéro de diapositive 4"/>
          <p:cNvSpPr>
            <a:spLocks noGrp="1"/>
          </p:cNvSpPr>
          <p:nvPr>
            <p:ph type="sldNum" sz="quarter" idx="12"/>
          </p:nvPr>
        </p:nvSpPr>
        <p:spPr/>
        <p:txBody>
          <a:bodyPr/>
          <a:lstStyle/>
          <a:p>
            <a:fld id="{07C99ADF-20A6-40EF-AAB9-F326D6E12C60}" type="slidenum">
              <a:rPr lang="fr-FR" smtClean="0"/>
              <a:t>3</a:t>
            </a:fld>
            <a:endParaRPr lang="fr-FR"/>
          </a:p>
        </p:txBody>
      </p:sp>
      <p:sp>
        <p:nvSpPr>
          <p:cNvPr id="6" name="Espace réservé du contenu 5"/>
          <p:cNvSpPr>
            <a:spLocks noGrp="1"/>
          </p:cNvSpPr>
          <p:nvPr>
            <p:ph sz="quarter" idx="4"/>
          </p:nvPr>
        </p:nvSpPr>
        <p:spPr/>
        <p:txBody>
          <a:bodyPr/>
          <a:lstStyle/>
          <a:p>
            <a:endParaRPr lang="fr-FR" dirty="0"/>
          </a:p>
        </p:txBody>
      </p:sp>
      <p:pic>
        <p:nvPicPr>
          <p:cNvPr id="7" name="Image 6"/>
          <p:cNvPicPr>
            <a:picLocks noChangeAspect="1"/>
          </p:cNvPicPr>
          <p:nvPr/>
        </p:nvPicPr>
        <p:blipFill>
          <a:blip r:embed="rId2"/>
          <a:stretch>
            <a:fillRect/>
          </a:stretch>
        </p:blipFill>
        <p:spPr>
          <a:xfrm>
            <a:off x="4587155" y="1396911"/>
            <a:ext cx="7399800" cy="4695643"/>
          </a:xfrm>
          <a:prstGeom prst="rect">
            <a:avLst/>
          </a:prstGeom>
        </p:spPr>
      </p:pic>
      <p:pic>
        <p:nvPicPr>
          <p:cNvPr id="8" name="Image 7"/>
          <p:cNvPicPr>
            <a:picLocks noChangeAspect="1"/>
          </p:cNvPicPr>
          <p:nvPr/>
        </p:nvPicPr>
        <p:blipFill>
          <a:blip r:embed="rId3"/>
          <a:stretch>
            <a:fillRect/>
          </a:stretch>
        </p:blipFill>
        <p:spPr>
          <a:xfrm>
            <a:off x="9966960" y="3054401"/>
            <a:ext cx="1995056" cy="690331"/>
          </a:xfrm>
          <a:prstGeom prst="rect">
            <a:avLst/>
          </a:prstGeom>
        </p:spPr>
      </p:pic>
      <p:pic>
        <p:nvPicPr>
          <p:cNvPr id="10" name="Image 9"/>
          <p:cNvPicPr>
            <a:picLocks noChangeAspect="1"/>
          </p:cNvPicPr>
          <p:nvPr/>
        </p:nvPicPr>
        <p:blipFill>
          <a:blip r:embed="rId4"/>
          <a:stretch>
            <a:fillRect/>
          </a:stretch>
        </p:blipFill>
        <p:spPr>
          <a:xfrm>
            <a:off x="10141527" y="2509079"/>
            <a:ext cx="1798408" cy="591341"/>
          </a:xfrm>
          <a:prstGeom prst="rect">
            <a:avLst/>
          </a:prstGeom>
        </p:spPr>
      </p:pic>
    </p:spTree>
    <p:extLst>
      <p:ext uri="{BB962C8B-B14F-4D97-AF65-F5344CB8AC3E}">
        <p14:creationId xmlns:p14="http://schemas.microsoft.com/office/powerpoint/2010/main" val="93691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287" y="24541"/>
            <a:ext cx="11388916" cy="1325563"/>
          </a:xfrm>
        </p:spPr>
        <p:txBody>
          <a:bodyPr/>
          <a:lstStyle/>
          <a:p>
            <a:r>
              <a:rPr lang="fr-FR" dirty="0" smtClean="0"/>
              <a:t>La neutralité carbone et la SNBC</a:t>
            </a:r>
            <a:endParaRPr lang="fr-FR" dirty="0"/>
          </a:p>
        </p:txBody>
      </p:sp>
      <p:sp>
        <p:nvSpPr>
          <p:cNvPr id="5" name="Espace réservé du numéro de diapositive 4"/>
          <p:cNvSpPr>
            <a:spLocks noGrp="1"/>
          </p:cNvSpPr>
          <p:nvPr>
            <p:ph type="sldNum" sz="quarter" idx="12"/>
          </p:nvPr>
        </p:nvSpPr>
        <p:spPr/>
        <p:txBody>
          <a:bodyPr/>
          <a:lstStyle/>
          <a:p>
            <a:fld id="{07C99ADF-20A6-40EF-AAB9-F326D6E12C60}" type="slidenum">
              <a:rPr lang="fr-FR" smtClean="0"/>
              <a:t>4</a:t>
            </a:fld>
            <a:endParaRPr lang="fr-FR"/>
          </a:p>
        </p:txBody>
      </p:sp>
      <p:sp>
        <p:nvSpPr>
          <p:cNvPr id="6" name="Espace réservé du contenu 5"/>
          <p:cNvSpPr>
            <a:spLocks noGrp="1"/>
          </p:cNvSpPr>
          <p:nvPr>
            <p:ph sz="quarter" idx="4"/>
          </p:nvPr>
        </p:nvSpPr>
        <p:spPr>
          <a:xfrm>
            <a:off x="235287" y="1600541"/>
            <a:ext cx="5528203" cy="4517413"/>
          </a:xfrm>
        </p:spPr>
        <p:txBody>
          <a:bodyPr>
            <a:normAutofit/>
          </a:bodyPr>
          <a:lstStyle/>
          <a:p>
            <a:pPr marL="285750" indent="-285750">
              <a:buFont typeface="Wingdings" panose="05000000000000000000" pitchFamily="2" charset="2"/>
              <a:buChar char="q"/>
            </a:pPr>
            <a:r>
              <a:rPr lang="fr-FR" dirty="0"/>
              <a:t>L’accord de Paris définit la neutralité en matière de GES comme l’</a:t>
            </a:r>
            <a:r>
              <a:rPr lang="fr-FR" i="1" dirty="0"/>
              <a:t>« </a:t>
            </a:r>
            <a:r>
              <a:rPr lang="fr-FR" b="1" i="1" dirty="0"/>
              <a:t>équilibre</a:t>
            </a:r>
            <a:r>
              <a:rPr lang="fr-FR" i="1" dirty="0"/>
              <a:t> entre les émissions anthropiques par les sources et les absorptions anthropiques par les puits de gaz à effet de serre »</a:t>
            </a:r>
            <a:r>
              <a:rPr lang="fr-FR" dirty="0"/>
              <a:t>. </a:t>
            </a:r>
            <a:endParaRPr lang="fr-FR" dirty="0" smtClean="0"/>
          </a:p>
          <a:p>
            <a:pPr marL="285750" indent="-285750">
              <a:buFont typeface="Wingdings" panose="05000000000000000000" pitchFamily="2" charset="2"/>
              <a:buChar char="q"/>
            </a:pPr>
            <a:r>
              <a:rPr lang="fr-FR" dirty="0" smtClean="0"/>
              <a:t>De </a:t>
            </a:r>
            <a:r>
              <a:rPr lang="fr-FR" dirty="0"/>
              <a:t>manière plus synthétique, on parle aussi de « zéro émission nette ». Techniquement, la neutralité consiste à ne pas émettre plus de GES dans l’atmosphère que ce que les « puits » biologiques ou géologiques peuvent stocker de manière pérenne. </a:t>
            </a:r>
            <a:endParaRPr lang="fr-FR" dirty="0" smtClean="0"/>
          </a:p>
          <a:p>
            <a:pPr marL="285750" indent="-285750">
              <a:buFont typeface="Wingdings" panose="05000000000000000000" pitchFamily="2" charset="2"/>
              <a:buChar char="q"/>
            </a:pPr>
            <a:r>
              <a:rPr lang="fr-FR" dirty="0" smtClean="0"/>
              <a:t>D’un </a:t>
            </a:r>
            <a:r>
              <a:rPr lang="fr-FR" dirty="0"/>
              <a:t>point de vue politique, en France, la loi énergie et climat du 8 novembre 2019 reprend cette ambition en l’assortissant d’un objectif de réduction des émissions de GES d’un facteur 6, au moins d’ici 2050… objectif existant précédemment dans la loi POPE (loi de 2005 fixant les orientations de la politique énergétique) sous la terminologie « facteur </a:t>
            </a:r>
            <a:r>
              <a:rPr lang="fr-FR" dirty="0" smtClean="0"/>
              <a:t>4</a:t>
            </a:r>
            <a:r>
              <a:rPr lang="fr-FR" b="1" dirty="0" smtClean="0"/>
              <a:t> </a:t>
            </a:r>
            <a:r>
              <a:rPr lang="fr-FR" dirty="0"/>
              <a:t>». </a:t>
            </a:r>
          </a:p>
        </p:txBody>
      </p:sp>
      <p:pic>
        <p:nvPicPr>
          <p:cNvPr id="9" name="Espace réservé du contenu 8"/>
          <p:cNvPicPr>
            <a:picLocks noGrp="1" noChangeAspect="1"/>
          </p:cNvPicPr>
          <p:nvPr>
            <p:ph sz="quarter" idx="13"/>
          </p:nvPr>
        </p:nvPicPr>
        <p:blipFill>
          <a:blip r:embed="rId2"/>
          <a:stretch>
            <a:fillRect/>
          </a:stretch>
        </p:blipFill>
        <p:spPr>
          <a:xfrm>
            <a:off x="5909370" y="1416442"/>
            <a:ext cx="6266060" cy="4398204"/>
          </a:xfrm>
          <a:prstGeom prst="rect">
            <a:avLst/>
          </a:prstGeom>
        </p:spPr>
      </p:pic>
      <p:sp>
        <p:nvSpPr>
          <p:cNvPr id="8" name="Espace réservé du contenu 7"/>
          <p:cNvSpPr>
            <a:spLocks noGrp="1"/>
          </p:cNvSpPr>
          <p:nvPr>
            <p:ph sz="quarter" idx="15"/>
          </p:nvPr>
        </p:nvSpPr>
        <p:spPr/>
        <p:txBody>
          <a:bodyPr/>
          <a:lstStyle/>
          <a:p>
            <a:endParaRPr lang="fr-FR"/>
          </a:p>
        </p:txBody>
      </p:sp>
    </p:spTree>
    <p:extLst>
      <p:ext uri="{BB962C8B-B14F-4D97-AF65-F5344CB8AC3E}">
        <p14:creationId xmlns:p14="http://schemas.microsoft.com/office/powerpoint/2010/main" val="399753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3E873AE1-5950-4748-95FC-98A910B14992}" type="datetime1">
              <a:rPr lang="fr-FR" smtClean="0"/>
              <a:t>12/12/2020</a:t>
            </a:fld>
            <a:endParaRPr lang="fr-FR"/>
          </a:p>
        </p:txBody>
      </p:sp>
      <p:sp>
        <p:nvSpPr>
          <p:cNvPr id="4" name="Espace réservé du pied de page 3"/>
          <p:cNvSpPr>
            <a:spLocks noGrp="1"/>
          </p:cNvSpPr>
          <p:nvPr>
            <p:ph type="ftr" sz="quarter" idx="11"/>
          </p:nvPr>
        </p:nvSpPr>
        <p:spPr/>
        <p:txBody>
          <a:bodyPr/>
          <a:lstStyle/>
          <a:p>
            <a:r>
              <a:rPr lang="fr-FR" dirty="0" smtClean="0"/>
              <a:t>Service Industrie</a:t>
            </a:r>
            <a:endParaRPr lang="fr-FR" dirty="0"/>
          </a:p>
        </p:txBody>
      </p:sp>
      <p:sp>
        <p:nvSpPr>
          <p:cNvPr id="5" name="Espace réservé du numéro de diapositive 4"/>
          <p:cNvSpPr>
            <a:spLocks noGrp="1"/>
          </p:cNvSpPr>
          <p:nvPr>
            <p:ph type="sldNum" sz="quarter" idx="12"/>
          </p:nvPr>
        </p:nvSpPr>
        <p:spPr/>
        <p:txBody>
          <a:bodyPr/>
          <a:lstStyle/>
          <a:p>
            <a:fld id="{07C99ADF-20A6-40EF-AAB9-F326D6E12C60}" type="slidenum">
              <a:rPr lang="fr-FR" smtClean="0"/>
              <a:t>5</a:t>
            </a:fld>
            <a:endParaRPr lang="fr-FR"/>
          </a:p>
        </p:txBody>
      </p:sp>
      <p:pic>
        <p:nvPicPr>
          <p:cNvPr id="20" name="Image 19"/>
          <p:cNvPicPr>
            <a:picLocks noChangeAspect="1"/>
          </p:cNvPicPr>
          <p:nvPr/>
        </p:nvPicPr>
        <p:blipFill>
          <a:blip r:embed="rId2"/>
          <a:stretch>
            <a:fillRect/>
          </a:stretch>
        </p:blipFill>
        <p:spPr>
          <a:xfrm>
            <a:off x="-66501" y="2278446"/>
            <a:ext cx="6611595" cy="4265545"/>
          </a:xfrm>
          <a:prstGeom prst="rect">
            <a:avLst/>
          </a:prstGeom>
        </p:spPr>
      </p:pic>
      <p:pic>
        <p:nvPicPr>
          <p:cNvPr id="26" name="Image 25"/>
          <p:cNvPicPr>
            <a:picLocks noChangeAspect="1"/>
          </p:cNvPicPr>
          <p:nvPr/>
        </p:nvPicPr>
        <p:blipFill>
          <a:blip r:embed="rId3"/>
          <a:stretch>
            <a:fillRect/>
          </a:stretch>
        </p:blipFill>
        <p:spPr>
          <a:xfrm>
            <a:off x="6748629" y="3437373"/>
            <a:ext cx="5041829" cy="2786113"/>
          </a:xfrm>
          <a:prstGeom prst="rect">
            <a:avLst/>
          </a:prstGeom>
        </p:spPr>
      </p:pic>
      <p:sp>
        <p:nvSpPr>
          <p:cNvPr id="9" name="Titre 1"/>
          <p:cNvSpPr>
            <a:spLocks noGrp="1"/>
          </p:cNvSpPr>
          <p:nvPr>
            <p:ph type="title"/>
          </p:nvPr>
        </p:nvSpPr>
        <p:spPr>
          <a:xfrm>
            <a:off x="401542" y="770447"/>
            <a:ext cx="11388916" cy="1325563"/>
          </a:xfrm>
        </p:spPr>
        <p:txBody>
          <a:bodyPr>
            <a:normAutofit/>
          </a:bodyPr>
          <a:lstStyle/>
          <a:p>
            <a:r>
              <a:rPr lang="fr-FR" dirty="0" smtClean="0"/>
              <a:t>Les </a:t>
            </a:r>
            <a:r>
              <a:rPr lang="fr-FR" dirty="0" err="1" smtClean="0"/>
              <a:t>Enr</a:t>
            </a:r>
            <a:r>
              <a:rPr lang="fr-FR" dirty="0" smtClean="0"/>
              <a:t> électriques : des coûts en baisse</a:t>
            </a:r>
            <a:endParaRPr lang="fr-FR" dirty="0"/>
          </a:p>
        </p:txBody>
      </p:sp>
      <p:sp>
        <p:nvSpPr>
          <p:cNvPr id="10" name="Espace réservé du contenu 5"/>
          <p:cNvSpPr>
            <a:spLocks noGrp="1"/>
          </p:cNvSpPr>
          <p:nvPr>
            <p:ph sz="quarter" idx="4"/>
          </p:nvPr>
        </p:nvSpPr>
        <p:spPr>
          <a:xfrm>
            <a:off x="567564" y="6500516"/>
            <a:ext cx="9125076" cy="1519470"/>
          </a:xfrm>
        </p:spPr>
        <p:txBody>
          <a:bodyPr/>
          <a:lstStyle/>
          <a:p>
            <a:pPr algn="r"/>
            <a:r>
              <a:rPr lang="fr-FR" dirty="0">
                <a:hlinkClick r:id="rId4"/>
              </a:rPr>
              <a:t>https://</a:t>
            </a:r>
            <a:r>
              <a:rPr lang="fr-FR" dirty="0" smtClean="0">
                <a:hlinkClick r:id="rId4"/>
              </a:rPr>
              <a:t>www.ademe.fr/couts-energies-renouvelables-recuperation-france</a:t>
            </a:r>
            <a:r>
              <a:rPr lang="fr-FR" dirty="0" smtClean="0"/>
              <a:t> </a:t>
            </a:r>
          </a:p>
          <a:p>
            <a:pPr algn="r"/>
            <a:endParaRPr lang="fr-FR" dirty="0"/>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5229" y="153587"/>
            <a:ext cx="1794776" cy="2539608"/>
          </a:xfrm>
          <a:prstGeom prst="rect">
            <a:avLst/>
          </a:prstGeom>
        </p:spPr>
      </p:pic>
    </p:spTree>
    <p:extLst>
      <p:ext uri="{BB962C8B-B14F-4D97-AF65-F5344CB8AC3E}">
        <p14:creationId xmlns:p14="http://schemas.microsoft.com/office/powerpoint/2010/main" val="356210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Etude 2018 – </a:t>
            </a:r>
            <a:r>
              <a:rPr lang="fr-FR" dirty="0" smtClean="0"/>
              <a:t>trajectoires mix </a:t>
            </a:r>
            <a:r>
              <a:rPr lang="fr-FR" dirty="0" smtClean="0"/>
              <a:t>électrique </a:t>
            </a:r>
            <a:r>
              <a:rPr lang="fr-FR" dirty="0" smtClean="0"/>
              <a:t>2020-2060</a:t>
            </a:r>
            <a:endParaRPr lang="fr-FR" dirty="0"/>
          </a:p>
        </p:txBody>
      </p:sp>
      <p:sp>
        <p:nvSpPr>
          <p:cNvPr id="3" name="Espace réservé de la date 2"/>
          <p:cNvSpPr>
            <a:spLocks noGrp="1"/>
          </p:cNvSpPr>
          <p:nvPr>
            <p:ph type="dt" sz="half" idx="10"/>
          </p:nvPr>
        </p:nvSpPr>
        <p:spPr/>
        <p:txBody>
          <a:bodyPr/>
          <a:lstStyle/>
          <a:p>
            <a:fld id="{3E873AE1-5950-4748-95FC-98A910B14992}" type="datetime1">
              <a:rPr lang="fr-FR" smtClean="0"/>
              <a:t>12/12/2020</a:t>
            </a:fld>
            <a:endParaRPr lang="fr-F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7C99ADF-20A6-40EF-AAB9-F326D6E12C60}" type="slidenum">
              <a:rPr lang="fr-FR" smtClean="0"/>
              <a:t>6</a:t>
            </a:fld>
            <a:endParaRPr lang="fr-FR"/>
          </a:p>
        </p:txBody>
      </p:sp>
      <p:sp>
        <p:nvSpPr>
          <p:cNvPr id="6" name="Espace réservé du contenu 5"/>
          <p:cNvSpPr>
            <a:spLocks noGrp="1"/>
          </p:cNvSpPr>
          <p:nvPr>
            <p:ph sz="quarter" idx="4"/>
          </p:nvPr>
        </p:nvSpPr>
        <p:spPr>
          <a:xfrm>
            <a:off x="401541" y="2392078"/>
            <a:ext cx="11388916" cy="3422568"/>
          </a:xfrm>
        </p:spPr>
        <p:txBody>
          <a:bodyPr>
            <a:normAutofit fontScale="92500" lnSpcReduction="10000"/>
          </a:bodyPr>
          <a:lstStyle/>
          <a:p>
            <a:pPr algn="r"/>
            <a:r>
              <a:rPr lang="fr-FR" dirty="0">
                <a:hlinkClick r:id="rId2"/>
              </a:rPr>
              <a:t>https://</a:t>
            </a:r>
            <a:r>
              <a:rPr lang="fr-FR" dirty="0" smtClean="0">
                <a:hlinkClick r:id="rId2"/>
              </a:rPr>
              <a:t>www.ademe.fr/trajectoires-devolution-mix-electrique-a-horizon-2020-2060</a:t>
            </a:r>
            <a:endParaRPr lang="fr-FR" dirty="0" smtClean="0"/>
          </a:p>
          <a:p>
            <a:r>
              <a:rPr lang="fr-FR" b="1" dirty="0" smtClean="0"/>
              <a:t>Objectif </a:t>
            </a:r>
            <a:r>
              <a:rPr lang="fr-FR" b="1" dirty="0"/>
              <a:t>de l’étude</a:t>
            </a:r>
            <a:r>
              <a:rPr lang="fr-FR" dirty="0"/>
              <a:t>: </a:t>
            </a:r>
          </a:p>
          <a:p>
            <a:pPr lvl="1"/>
            <a:r>
              <a:rPr lang="fr-FR" dirty="0"/>
              <a:t>Evaluer différentes trajectoires de développement </a:t>
            </a:r>
            <a:r>
              <a:rPr lang="fr-FR" dirty="0" smtClean="0"/>
              <a:t>optimal </a:t>
            </a:r>
          </a:p>
          <a:p>
            <a:pPr lvl="1"/>
            <a:r>
              <a:rPr lang="fr-FR" dirty="0" smtClean="0"/>
              <a:t>des </a:t>
            </a:r>
            <a:r>
              <a:rPr lang="fr-FR" dirty="0" err="1"/>
              <a:t>EnR</a:t>
            </a:r>
            <a:r>
              <a:rPr lang="fr-FR" dirty="0"/>
              <a:t> électriques pour différents contextes entre aujourd’hui 2020-2060</a:t>
            </a:r>
          </a:p>
          <a:p>
            <a:r>
              <a:rPr lang="fr-FR" b="1" dirty="0"/>
              <a:t>Comment</a:t>
            </a:r>
            <a:r>
              <a:rPr lang="fr-FR" dirty="0"/>
              <a:t>: </a:t>
            </a:r>
          </a:p>
          <a:p>
            <a:pPr lvl="1"/>
            <a:r>
              <a:rPr lang="fr-FR" dirty="0"/>
              <a:t>Minimisation du coût complet de la trajectoire </a:t>
            </a:r>
            <a:endParaRPr lang="fr-FR" dirty="0" smtClean="0"/>
          </a:p>
          <a:p>
            <a:pPr lvl="1"/>
            <a:r>
              <a:rPr lang="fr-FR" dirty="0" smtClean="0"/>
              <a:t>Optimisation </a:t>
            </a:r>
            <a:r>
              <a:rPr lang="fr-FR" dirty="0"/>
              <a:t>conjointe du mix cible et du chemin pour y parvenir</a:t>
            </a:r>
          </a:p>
          <a:p>
            <a:pPr lvl="1"/>
            <a:r>
              <a:rPr lang="fr-FR" dirty="0"/>
              <a:t>Validation de l’équilibre horaire </a:t>
            </a:r>
            <a:r>
              <a:rPr lang="fr-FR" dirty="0" smtClean="0"/>
              <a:t>offre-demande</a:t>
            </a:r>
            <a:endParaRPr lang="fr-FR" dirty="0"/>
          </a:p>
          <a:p>
            <a:r>
              <a:rPr lang="fr-FR" b="1" dirty="0"/>
              <a:t>Une dizaine de </a:t>
            </a:r>
            <a:r>
              <a:rPr lang="fr-FR" b="1" dirty="0" smtClean="0"/>
              <a:t>trajectoires 2020-2060  modélisées</a:t>
            </a:r>
            <a:endParaRPr lang="fr-FR" dirty="0"/>
          </a:p>
          <a:p>
            <a:endParaRPr lang="fr-FR" dirty="0"/>
          </a:p>
        </p:txBody>
      </p:sp>
      <p:pic>
        <p:nvPicPr>
          <p:cNvPr id="7" name="Image 6"/>
          <p:cNvPicPr>
            <a:picLocks noChangeAspect="1"/>
          </p:cNvPicPr>
          <p:nvPr/>
        </p:nvPicPr>
        <p:blipFill>
          <a:blip r:embed="rId3"/>
          <a:stretch>
            <a:fillRect/>
          </a:stretch>
        </p:blipFill>
        <p:spPr>
          <a:xfrm>
            <a:off x="7127586" y="2713498"/>
            <a:ext cx="4662871" cy="3455405"/>
          </a:xfrm>
          <a:prstGeom prst="rect">
            <a:avLst/>
          </a:prstGeom>
        </p:spPr>
      </p:pic>
    </p:spTree>
    <p:extLst>
      <p:ext uri="{BB962C8B-B14F-4D97-AF65-F5344CB8AC3E}">
        <p14:creationId xmlns:p14="http://schemas.microsoft.com/office/powerpoint/2010/main" val="468742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8595" y="0"/>
            <a:ext cx="9505056" cy="836712"/>
          </a:xfrm>
        </p:spPr>
        <p:txBody>
          <a:bodyPr vert="horz" lIns="91440" tIns="45720" rIns="91440" bIns="45720" rtlCol="0" anchor="b">
            <a:normAutofit/>
          </a:bodyPr>
          <a:lstStyle/>
          <a:p>
            <a:pPr algn="l"/>
            <a:r>
              <a:rPr lang="fr-FR" sz="3200" dirty="0">
                <a:solidFill>
                  <a:schemeClr val="tx1"/>
                </a:solidFill>
              </a:rPr>
              <a:t>Principales hypothèses</a:t>
            </a:r>
          </a:p>
        </p:txBody>
      </p:sp>
      <p:graphicFrame>
        <p:nvGraphicFramePr>
          <p:cNvPr id="5" name="Graphique 4"/>
          <p:cNvGraphicFramePr>
            <a:graphicFrameLocks/>
          </p:cNvGraphicFramePr>
          <p:nvPr>
            <p:extLst>
              <p:ext uri="{D42A27DB-BD31-4B8C-83A1-F6EECF244321}">
                <p14:modId xmlns:p14="http://schemas.microsoft.com/office/powerpoint/2010/main" val="3732795382"/>
              </p:ext>
            </p:extLst>
          </p:nvPr>
        </p:nvGraphicFramePr>
        <p:xfrm>
          <a:off x="6750023" y="-191333"/>
          <a:ext cx="5441977" cy="3845185"/>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texte 3"/>
          <p:cNvSpPr>
            <a:spLocks noGrp="1"/>
          </p:cNvSpPr>
          <p:nvPr>
            <p:ph type="body" sz="quarter" idx="11"/>
          </p:nvPr>
        </p:nvSpPr>
        <p:spPr>
          <a:xfrm>
            <a:off x="153752" y="1183340"/>
            <a:ext cx="5880079" cy="5195771"/>
          </a:xfrm>
        </p:spPr>
        <p:txBody>
          <a:bodyPr>
            <a:normAutofit/>
          </a:bodyPr>
          <a:lstStyle/>
          <a:p>
            <a:r>
              <a:rPr lang="fr-FR" sz="2000" b="1" dirty="0"/>
              <a:t>Des niveaux de consommation d’électrique compatibles avec la SNBC</a:t>
            </a:r>
          </a:p>
          <a:p>
            <a:pPr lvl="1"/>
            <a:r>
              <a:rPr lang="fr-FR" sz="1800" dirty="0"/>
              <a:t>Une variante basse </a:t>
            </a:r>
            <a:r>
              <a:rPr lang="fr-FR" sz="1800" dirty="0" smtClean="0"/>
              <a:t>: </a:t>
            </a:r>
            <a:r>
              <a:rPr lang="fr-FR" sz="1800" dirty="0"/>
              <a:t>~400 TWh en 2030</a:t>
            </a:r>
          </a:p>
          <a:p>
            <a:pPr lvl="1"/>
            <a:r>
              <a:rPr lang="fr-FR" sz="1800" dirty="0"/>
              <a:t>Une variante haute basée sur celle de RTE: 475TWh en 2030</a:t>
            </a:r>
          </a:p>
          <a:p>
            <a:pPr lvl="1"/>
            <a:r>
              <a:rPr lang="fr-FR" sz="1800" dirty="0"/>
              <a:t>Avec le P2X, fourchette de 430-600TWh en </a:t>
            </a:r>
            <a:r>
              <a:rPr lang="fr-FR" sz="1800" dirty="0" smtClean="0"/>
              <a:t>2050</a:t>
            </a:r>
          </a:p>
          <a:p>
            <a:pPr marL="457200" lvl="1" indent="0">
              <a:buNone/>
            </a:pPr>
            <a:endParaRPr lang="fr-FR" sz="1800" dirty="0"/>
          </a:p>
          <a:p>
            <a:r>
              <a:rPr lang="fr-FR" sz="2000" b="1" dirty="0"/>
              <a:t>Des coûts des </a:t>
            </a:r>
            <a:r>
              <a:rPr lang="fr-FR" sz="2000" b="1" dirty="0" err="1"/>
              <a:t>EnR</a:t>
            </a:r>
            <a:r>
              <a:rPr lang="fr-FR" sz="2000" b="1" dirty="0"/>
              <a:t> entre 33 et 50€/</a:t>
            </a:r>
            <a:r>
              <a:rPr lang="fr-FR" sz="2000" b="1" dirty="0" err="1"/>
              <a:t>MWh</a:t>
            </a:r>
            <a:r>
              <a:rPr lang="fr-FR" sz="2000" b="1" dirty="0"/>
              <a:t> en 2050 (LCOE):</a:t>
            </a:r>
          </a:p>
          <a:p>
            <a:pPr lvl="1"/>
            <a:r>
              <a:rPr lang="fr-FR" sz="1800" dirty="0"/>
              <a:t>PV au sol : 32-37€/</a:t>
            </a:r>
            <a:r>
              <a:rPr lang="fr-FR" sz="1800" dirty="0" err="1"/>
              <a:t>MWh</a:t>
            </a:r>
            <a:r>
              <a:rPr lang="fr-FR" sz="1800" dirty="0"/>
              <a:t> en 2050</a:t>
            </a:r>
          </a:p>
          <a:p>
            <a:pPr lvl="1"/>
            <a:r>
              <a:rPr lang="fr-FR" sz="1800" dirty="0"/>
              <a:t>Eolien terrestre: 43-50€/</a:t>
            </a:r>
            <a:r>
              <a:rPr lang="fr-FR" sz="1800" dirty="0" err="1"/>
              <a:t>MWh</a:t>
            </a:r>
            <a:r>
              <a:rPr lang="fr-FR" sz="1800" dirty="0"/>
              <a:t> en 2050</a:t>
            </a:r>
          </a:p>
          <a:p>
            <a:pPr lvl="1"/>
            <a:endParaRPr lang="fr-FR" sz="1800" dirty="0"/>
          </a:p>
          <a:p>
            <a:r>
              <a:rPr lang="fr-FR" sz="2000" b="1" dirty="0"/>
              <a:t>Un contexte européen supposé très renouvelable:</a:t>
            </a:r>
          </a:p>
          <a:p>
            <a:pPr lvl="1"/>
            <a:r>
              <a:rPr lang="fr-FR" sz="1800" dirty="0"/>
              <a:t>94% </a:t>
            </a:r>
            <a:r>
              <a:rPr lang="fr-FR" sz="1800" dirty="0" err="1"/>
              <a:t>EnR</a:t>
            </a:r>
            <a:r>
              <a:rPr lang="fr-FR" sz="1800" dirty="0"/>
              <a:t> hors France en 2060</a:t>
            </a:r>
          </a:p>
          <a:p>
            <a:pPr lvl="1"/>
            <a:r>
              <a:rPr lang="fr-FR" sz="1800" dirty="0"/>
              <a:t>Encore quasiment 30% de fossile en 2030</a:t>
            </a:r>
          </a:p>
          <a:p>
            <a:pPr lvl="1"/>
            <a:endParaRPr lang="fr-FR" sz="1800" dirty="0"/>
          </a:p>
          <a:p>
            <a:pPr lvl="1"/>
            <a:endParaRPr lang="fr-FR" sz="1800" dirty="0"/>
          </a:p>
        </p:txBody>
      </p:sp>
      <p:pic>
        <p:nvPicPr>
          <p:cNvPr id="6" name="Image 5"/>
          <p:cNvPicPr>
            <a:picLocks noChangeAspect="1"/>
          </p:cNvPicPr>
          <p:nvPr/>
        </p:nvPicPr>
        <p:blipFill>
          <a:blip r:embed="rId4"/>
          <a:stretch>
            <a:fillRect/>
          </a:stretch>
        </p:blipFill>
        <p:spPr>
          <a:xfrm>
            <a:off x="6475184" y="3558988"/>
            <a:ext cx="7909091" cy="3308459"/>
          </a:xfrm>
          <a:prstGeom prst="rect">
            <a:avLst/>
          </a:prstGeom>
        </p:spPr>
      </p:pic>
      <p:pic>
        <p:nvPicPr>
          <p:cNvPr id="7" name="Image 6"/>
          <p:cNvPicPr>
            <a:picLocks noChangeAspect="1"/>
          </p:cNvPicPr>
          <p:nvPr/>
        </p:nvPicPr>
        <p:blipFill>
          <a:blip r:embed="rId5"/>
          <a:stretch>
            <a:fillRect/>
          </a:stretch>
        </p:blipFill>
        <p:spPr>
          <a:xfrm>
            <a:off x="10456347" y="4017567"/>
            <a:ext cx="1735653" cy="1442061"/>
          </a:xfrm>
          <a:prstGeom prst="rect">
            <a:avLst/>
          </a:prstGeom>
        </p:spPr>
      </p:pic>
    </p:spTree>
    <p:extLst>
      <p:ext uri="{BB962C8B-B14F-4D97-AF65-F5344CB8AC3E}">
        <p14:creationId xmlns:p14="http://schemas.microsoft.com/office/powerpoint/2010/main" val="2932031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b">
            <a:normAutofit/>
          </a:bodyPr>
          <a:lstStyle/>
          <a:p>
            <a:pPr algn="l"/>
            <a:r>
              <a:rPr lang="fr-FR" sz="3200" dirty="0">
                <a:solidFill>
                  <a:schemeClr val="tx1"/>
                </a:solidFill>
              </a:rPr>
              <a:t>7  Scénarios étudiés</a:t>
            </a:r>
          </a:p>
        </p:txBody>
      </p:sp>
      <p:sp>
        <p:nvSpPr>
          <p:cNvPr id="3" name="Sous-titre 2"/>
          <p:cNvSpPr>
            <a:spLocks noGrp="1"/>
          </p:cNvSpPr>
          <p:nvPr>
            <p:ph type="subTitle" idx="10"/>
          </p:nvPr>
        </p:nvSpPr>
        <p:spPr/>
        <p:txBody>
          <a:bodyPr/>
          <a:lstStyle/>
          <a:p>
            <a:endParaRPr lang="fr-FR"/>
          </a:p>
        </p:txBody>
      </p:sp>
      <p:sp>
        <p:nvSpPr>
          <p:cNvPr id="4" name="Espace réservé du texte 3"/>
          <p:cNvSpPr>
            <a:spLocks noGrp="1"/>
          </p:cNvSpPr>
          <p:nvPr>
            <p:ph type="body" sz="quarter" idx="11"/>
          </p:nvPr>
        </p:nvSpPr>
        <p:spPr/>
        <p:txBody>
          <a:bodyPr>
            <a:normAutofit lnSpcReduction="10000"/>
          </a:bodyPr>
          <a:lstStyle/>
          <a:p>
            <a:r>
              <a:rPr lang="fr-FR" b="1" dirty="0" smtClean="0"/>
              <a:t>Un scénario de référence</a:t>
            </a:r>
          </a:p>
          <a:p>
            <a:endParaRPr lang="fr-FR" dirty="0" smtClean="0"/>
          </a:p>
          <a:p>
            <a:endParaRPr lang="fr-FR" dirty="0" smtClean="0"/>
          </a:p>
          <a:p>
            <a:endParaRPr lang="fr-FR" dirty="0" smtClean="0"/>
          </a:p>
          <a:p>
            <a:endParaRPr lang="fr-FR" dirty="0" smtClean="0"/>
          </a:p>
          <a:p>
            <a:r>
              <a:rPr lang="fr-FR" b="1" dirty="0" smtClean="0"/>
              <a:t>6 autres scénarios: </a:t>
            </a:r>
          </a:p>
          <a:p>
            <a:pPr lvl="1"/>
            <a:r>
              <a:rPr lang="fr-FR" dirty="0" smtClean="0"/>
              <a:t>Efficacité énergétique élevée: </a:t>
            </a:r>
            <a:r>
              <a:rPr lang="fr-FR" dirty="0" smtClean="0">
                <a:solidFill>
                  <a:srgbClr val="00B0F0"/>
                </a:solidFill>
              </a:rPr>
              <a:t>demande basse</a:t>
            </a:r>
          </a:p>
          <a:p>
            <a:pPr lvl="1"/>
            <a:r>
              <a:rPr lang="fr-FR" dirty="0" smtClean="0"/>
              <a:t>EPR en série: </a:t>
            </a:r>
            <a:r>
              <a:rPr lang="fr-FR" dirty="0" smtClean="0">
                <a:solidFill>
                  <a:srgbClr val="00B0F0"/>
                </a:solidFill>
              </a:rPr>
              <a:t>15 EPR à 70€/</a:t>
            </a:r>
            <a:r>
              <a:rPr lang="fr-FR" dirty="0" err="1" smtClean="0">
                <a:solidFill>
                  <a:srgbClr val="00B0F0"/>
                </a:solidFill>
              </a:rPr>
              <a:t>MWh</a:t>
            </a:r>
            <a:endParaRPr lang="fr-FR" dirty="0" smtClean="0">
              <a:solidFill>
                <a:srgbClr val="00B0F0"/>
              </a:solidFill>
            </a:endParaRPr>
          </a:p>
          <a:p>
            <a:pPr lvl="1"/>
            <a:r>
              <a:rPr lang="fr-FR" dirty="0" smtClean="0"/>
              <a:t>Faible acceptabilité des ENR: </a:t>
            </a:r>
            <a:r>
              <a:rPr lang="fr-FR" dirty="0" err="1" smtClean="0">
                <a:solidFill>
                  <a:srgbClr val="00B0F0"/>
                </a:solidFill>
              </a:rPr>
              <a:t>EnR</a:t>
            </a:r>
            <a:r>
              <a:rPr lang="fr-FR" dirty="0" smtClean="0">
                <a:solidFill>
                  <a:srgbClr val="00B0F0"/>
                </a:solidFill>
              </a:rPr>
              <a:t> terrestre 25% plus chères + minimum de 18GW éolien en mer</a:t>
            </a:r>
          </a:p>
          <a:p>
            <a:pPr lvl="1"/>
            <a:r>
              <a:rPr lang="fr-FR" dirty="0" smtClean="0"/>
              <a:t>Prolongement nucléaire aisé: </a:t>
            </a:r>
            <a:r>
              <a:rPr lang="fr-FR" dirty="0" smtClean="0">
                <a:solidFill>
                  <a:srgbClr val="00B0F0"/>
                </a:solidFill>
              </a:rPr>
              <a:t>parc historique 100% prolongeable</a:t>
            </a:r>
          </a:p>
          <a:p>
            <a:pPr lvl="1"/>
            <a:r>
              <a:rPr lang="fr-FR" dirty="0" smtClean="0"/>
              <a:t>Gaz de synthèse: </a:t>
            </a:r>
            <a:r>
              <a:rPr lang="fr-FR" dirty="0" smtClean="0">
                <a:solidFill>
                  <a:srgbClr val="00B0F0"/>
                </a:solidFill>
              </a:rPr>
              <a:t>compatible avec scénario 75% gaz </a:t>
            </a:r>
            <a:r>
              <a:rPr lang="fr-FR" dirty="0" err="1" smtClean="0">
                <a:solidFill>
                  <a:srgbClr val="00B0F0"/>
                </a:solidFill>
              </a:rPr>
              <a:t>EnR</a:t>
            </a:r>
            <a:r>
              <a:rPr lang="fr-FR" dirty="0" smtClean="0">
                <a:solidFill>
                  <a:srgbClr val="00B0F0"/>
                </a:solidFill>
              </a:rPr>
              <a:t> (*)</a:t>
            </a:r>
          </a:p>
          <a:p>
            <a:pPr lvl="1"/>
            <a:r>
              <a:rPr lang="fr-FR" dirty="0" smtClean="0"/>
              <a:t>Fermeture des centrales nucléaires à 50 ans: </a:t>
            </a:r>
            <a:r>
              <a:rPr lang="fr-FR" dirty="0" smtClean="0">
                <a:solidFill>
                  <a:srgbClr val="00B0F0"/>
                </a:solidFill>
              </a:rPr>
              <a:t>0% prolongeable 20 ans</a:t>
            </a:r>
            <a:endParaRPr lang="fr-FR" dirty="0">
              <a:solidFill>
                <a:srgbClr val="00B0F0"/>
              </a:solidFill>
            </a:endParaRPr>
          </a:p>
        </p:txBody>
      </p:sp>
      <p:grpSp>
        <p:nvGrpSpPr>
          <p:cNvPr id="8" name="Groupe 7"/>
          <p:cNvGrpSpPr/>
          <p:nvPr/>
        </p:nvGrpSpPr>
        <p:grpSpPr>
          <a:xfrm>
            <a:off x="1596008" y="2051684"/>
            <a:ext cx="9036496" cy="1368152"/>
            <a:chOff x="0" y="2060848"/>
            <a:chExt cx="9036496" cy="1368152"/>
          </a:xfrm>
        </p:grpSpPr>
        <p:sp>
          <p:nvSpPr>
            <p:cNvPr id="7" name="Rectangle 6"/>
            <p:cNvSpPr/>
            <p:nvPr/>
          </p:nvSpPr>
          <p:spPr>
            <a:xfrm>
              <a:off x="0" y="2060848"/>
              <a:ext cx="9036496" cy="1368152"/>
            </a:xfrm>
            <a:prstGeom prst="rect">
              <a:avLst/>
            </a:prstGeom>
            <a:solidFill>
              <a:srgbClr val="00AD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3"/>
            <a:stretch>
              <a:fillRect/>
            </a:stretch>
          </p:blipFill>
          <p:spPr>
            <a:xfrm>
              <a:off x="136975" y="2060848"/>
              <a:ext cx="8777064" cy="1225904"/>
            </a:xfrm>
            <a:prstGeom prst="rect">
              <a:avLst/>
            </a:prstGeom>
          </p:spPr>
        </p:pic>
      </p:grpSp>
      <p:sp>
        <p:nvSpPr>
          <p:cNvPr id="9" name="ZoneTexte 8"/>
          <p:cNvSpPr txBox="1"/>
          <p:nvPr/>
        </p:nvSpPr>
        <p:spPr>
          <a:xfrm>
            <a:off x="4655840" y="6525344"/>
            <a:ext cx="4752528" cy="369332"/>
          </a:xfrm>
          <a:prstGeom prst="rect">
            <a:avLst/>
          </a:prstGeom>
          <a:noFill/>
        </p:spPr>
        <p:txBody>
          <a:bodyPr wrap="square" rtlCol="0">
            <a:spAutoFit/>
          </a:bodyPr>
          <a:lstStyle/>
          <a:p>
            <a:r>
              <a:rPr lang="fr-FR" dirty="0">
                <a:solidFill>
                  <a:srgbClr val="00B0F0"/>
                </a:solidFill>
              </a:rPr>
              <a:t>(*)</a:t>
            </a:r>
            <a:r>
              <a:rPr lang="fr-FR" sz="1200" dirty="0"/>
              <a:t> </a:t>
            </a:r>
            <a:r>
              <a:rPr lang="fr-FR" sz="1200" dirty="0">
                <a:hlinkClick r:id="rId4"/>
              </a:rPr>
              <a:t>https://www.ademe.fr/mix-gaz-100-renouvelable-2050</a:t>
            </a:r>
            <a:r>
              <a:rPr lang="fr-FR" sz="1200" dirty="0"/>
              <a:t> </a:t>
            </a:r>
          </a:p>
        </p:txBody>
      </p:sp>
    </p:spTree>
    <p:extLst>
      <p:ext uri="{BB962C8B-B14F-4D97-AF65-F5344CB8AC3E}">
        <p14:creationId xmlns:p14="http://schemas.microsoft.com/office/powerpoint/2010/main" val="1353170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1851" y="478971"/>
            <a:ext cx="9505056" cy="836712"/>
          </a:xfrm>
        </p:spPr>
        <p:txBody>
          <a:bodyPr vert="horz" lIns="91440" tIns="45720" rIns="91440" bIns="45720" rtlCol="0" anchor="b">
            <a:normAutofit/>
          </a:bodyPr>
          <a:lstStyle/>
          <a:p>
            <a:pPr algn="l"/>
            <a:r>
              <a:rPr lang="fr-FR" sz="3200" dirty="0">
                <a:solidFill>
                  <a:schemeClr val="tx1"/>
                </a:solidFill>
              </a:rPr>
              <a:t>Principaux</a:t>
            </a:r>
            <a:r>
              <a:rPr lang="fr-FR" sz="3200" dirty="0">
                <a:solidFill>
                  <a:schemeClr val="tx1"/>
                </a:solidFill>
              </a:rPr>
              <a:t> résultats</a:t>
            </a:r>
          </a:p>
        </p:txBody>
      </p:sp>
      <p:sp>
        <p:nvSpPr>
          <p:cNvPr id="4" name="Espace réservé du texte 3"/>
          <p:cNvSpPr>
            <a:spLocks noGrp="1"/>
          </p:cNvSpPr>
          <p:nvPr>
            <p:ph type="body" sz="quarter" idx="11"/>
          </p:nvPr>
        </p:nvSpPr>
        <p:spPr>
          <a:xfrm>
            <a:off x="696685" y="2201226"/>
            <a:ext cx="10167514" cy="5040560"/>
          </a:xfrm>
        </p:spPr>
        <p:txBody>
          <a:bodyPr>
            <a:normAutofit/>
          </a:bodyPr>
          <a:lstStyle/>
          <a:p>
            <a:r>
              <a:rPr lang="fr-FR" b="1" dirty="0"/>
              <a:t>Pour l’ensemble des cas </a:t>
            </a:r>
            <a:r>
              <a:rPr lang="fr-FR" b="1" dirty="0" smtClean="0"/>
              <a:t>étudiés, </a:t>
            </a:r>
            <a:r>
              <a:rPr lang="fr-FR" b="1" dirty="0"/>
              <a:t>l’optimum économique conduit à </a:t>
            </a:r>
            <a:r>
              <a:rPr lang="fr-FR" b="1" dirty="0" smtClean="0"/>
              <a:t>80-90% d’</a:t>
            </a:r>
            <a:r>
              <a:rPr lang="fr-FR" b="1" dirty="0" err="1" smtClean="0"/>
              <a:t>EnR</a:t>
            </a:r>
            <a:r>
              <a:rPr lang="fr-FR" b="1" dirty="0" smtClean="0"/>
              <a:t> </a:t>
            </a:r>
            <a:r>
              <a:rPr lang="fr-FR" b="1" dirty="0"/>
              <a:t>en 2050</a:t>
            </a:r>
          </a:p>
          <a:p>
            <a:r>
              <a:rPr lang="fr-FR" b="1" dirty="0"/>
              <a:t>Le développement d’une filière EPR ne serait pas </a:t>
            </a:r>
            <a:r>
              <a:rPr lang="fr-FR" b="1" dirty="0" smtClean="0"/>
              <a:t>compétitif. </a:t>
            </a:r>
          </a:p>
          <a:p>
            <a:pPr lvl="2"/>
            <a:r>
              <a:rPr lang="fr-FR" b="1" dirty="0" smtClean="0"/>
              <a:t>Une filière de 15 EPR représenterait un surcoût pour la nation de 39Md€</a:t>
            </a:r>
          </a:p>
          <a:p>
            <a:r>
              <a:rPr lang="fr-FR" b="1" dirty="0"/>
              <a:t>L’augmentation progressive de la part d’</a:t>
            </a:r>
            <a:r>
              <a:rPr lang="fr-FR" b="1" dirty="0" err="1"/>
              <a:t>EnR</a:t>
            </a:r>
            <a:r>
              <a:rPr lang="fr-FR" b="1" dirty="0"/>
              <a:t> permet d’abaisser le coût total de l’électricité d’environ 10</a:t>
            </a:r>
            <a:r>
              <a:rPr lang="fr-FR" b="1" dirty="0" smtClean="0"/>
              <a:t>%</a:t>
            </a:r>
          </a:p>
          <a:p>
            <a:pPr lvl="2"/>
            <a:r>
              <a:rPr lang="fr-FR" dirty="0"/>
              <a:t>La baisse du coût des </a:t>
            </a:r>
            <a:r>
              <a:rPr lang="fr-FR" dirty="0" err="1"/>
              <a:t>EnR</a:t>
            </a:r>
            <a:r>
              <a:rPr lang="fr-FR" dirty="0"/>
              <a:t> compense le coût d’intégration, ainsi que la fermeture du nucléaire </a:t>
            </a:r>
            <a:r>
              <a:rPr lang="fr-FR" dirty="0" smtClean="0"/>
              <a:t>historique</a:t>
            </a:r>
            <a:endParaRPr lang="fr-FR" b="1" dirty="0" smtClean="0"/>
          </a:p>
          <a:p>
            <a:r>
              <a:rPr lang="fr-FR" b="1" dirty="0"/>
              <a:t>Le prolongement d’une partie du nucléaire historique permet une transition efficiente d’un point de vue économique et </a:t>
            </a:r>
            <a:r>
              <a:rPr lang="fr-FR" b="1" dirty="0" smtClean="0"/>
              <a:t>climatique</a:t>
            </a:r>
          </a:p>
          <a:p>
            <a:pPr lvl="2"/>
            <a:r>
              <a:rPr lang="fr-FR" dirty="0"/>
              <a:t>Avec 30% des réacteurs arrêtés à chaque visite décennale</a:t>
            </a:r>
          </a:p>
          <a:p>
            <a:pPr lvl="2"/>
            <a:r>
              <a:rPr lang="fr-FR" dirty="0"/>
              <a:t>Objectif de 50% de nucléaire atteint peu après 2030</a:t>
            </a:r>
          </a:p>
          <a:p>
            <a:endParaRPr lang="fr-FR" b="1" dirty="0"/>
          </a:p>
          <a:p>
            <a:endParaRPr lang="fr-FR" b="1" dirty="0" smtClean="0"/>
          </a:p>
          <a:p>
            <a:endParaRPr lang="fr-FR" b="1" dirty="0" smtClean="0"/>
          </a:p>
          <a:p>
            <a:endParaRPr lang="fr-FR" dirty="0"/>
          </a:p>
        </p:txBody>
      </p:sp>
    </p:spTree>
    <p:extLst>
      <p:ext uri="{BB962C8B-B14F-4D97-AF65-F5344CB8AC3E}">
        <p14:creationId xmlns:p14="http://schemas.microsoft.com/office/powerpoint/2010/main" val="4109265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ADEME">
      <a:dk1>
        <a:sysClr val="windowText" lastClr="000000"/>
      </a:dk1>
      <a:lt1>
        <a:sysClr val="window" lastClr="FFFFFF"/>
      </a:lt1>
      <a:dk2>
        <a:srgbClr val="169B62"/>
      </a:dk2>
      <a:lt2>
        <a:srgbClr val="466964"/>
      </a:lt2>
      <a:accent1>
        <a:srgbClr val="5770BE"/>
      </a:accent1>
      <a:accent2>
        <a:srgbClr val="484D7A"/>
      </a:accent2>
      <a:accent3>
        <a:srgbClr val="FF8D7E"/>
      </a:accent3>
      <a:accent4>
        <a:srgbClr val="FFE800"/>
      </a:accent4>
      <a:accent5>
        <a:srgbClr val="FF9940"/>
      </a:accent5>
      <a:accent6>
        <a:srgbClr val="FF6F4C"/>
      </a:accent6>
      <a:hlink>
        <a:srgbClr val="7D4E5B"/>
      </a:hlink>
      <a:folHlink>
        <a:srgbClr val="A26859"/>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320_ADEME_Masque PPT Arial.pptx [Lecture seule]" id="{2C70ABF1-A830-4F25-86D2-0526B50EC19D}" vid="{57811D07-33D5-43AE-8025-39FCACA1753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modele_bleu-16_9</Template>
  <TotalTime>16987</TotalTime>
  <Words>1191</Words>
  <Application>Microsoft Office PowerPoint</Application>
  <PresentationFormat>Grand écran</PresentationFormat>
  <Paragraphs>145</Paragraphs>
  <Slides>18</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Courier New</vt:lpstr>
      <vt:lpstr>Trebuchet MS</vt:lpstr>
      <vt:lpstr>Wingdings</vt:lpstr>
      <vt:lpstr>Thème Office</vt:lpstr>
      <vt:lpstr>Quelques études prospectives sur les EnR</vt:lpstr>
      <vt:lpstr>Consommation et production d’énergie en France</vt:lpstr>
      <vt:lpstr>Objectifs PPE et  SNBC</vt:lpstr>
      <vt:lpstr>La neutralité carbone et la SNBC</vt:lpstr>
      <vt:lpstr>Les Enr électriques : des coûts en baisse</vt:lpstr>
      <vt:lpstr>Etude 2018 – trajectoires mix électrique 2020-2060</vt:lpstr>
      <vt:lpstr>Principales hypothèses</vt:lpstr>
      <vt:lpstr>7  Scénarios étudiés</vt:lpstr>
      <vt:lpstr>Principaux résultats</vt:lpstr>
      <vt:lpstr>Trajectoire de référence</vt:lpstr>
      <vt:lpstr>Trajectoire de référence</vt:lpstr>
      <vt:lpstr>Exemple: 1 semaine de production et consommation</vt:lpstr>
      <vt:lpstr>Coûts totaux de la trajectoire de référence</vt:lpstr>
      <vt:lpstr>Au-delà de 2030, la trajectoire pourra s’adapter aux aléas  </vt:lpstr>
      <vt:lpstr>Autres études prospectives sur les EnR</vt:lpstr>
      <vt:lpstr> Prospective Energie-ressource 2050 ADEME </vt:lpstr>
      <vt:lpstr>Pour conclure</vt:lpstr>
      <vt:lpstr>Présentation PowerPoint</vt:lpstr>
    </vt:vector>
  </TitlesOfParts>
  <Company>ADEME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diapositive sur deux lignes maximum</dc:title>
  <dc:creator>SOURISSEAU Sylvain</dc:creator>
  <cp:lastModifiedBy>marchald@ademe.intra</cp:lastModifiedBy>
  <cp:revision>622</cp:revision>
  <cp:lastPrinted>2020-07-09T15:36:00Z</cp:lastPrinted>
  <dcterms:created xsi:type="dcterms:W3CDTF">2020-05-15T06:34:57Z</dcterms:created>
  <dcterms:modified xsi:type="dcterms:W3CDTF">2020-12-15T17:22:02Z</dcterms:modified>
</cp:coreProperties>
</file>